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0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4" r:id="rId9"/>
    <p:sldId id="263" r:id="rId10"/>
    <p:sldId id="264" r:id="rId11"/>
    <p:sldId id="269" r:id="rId12"/>
    <p:sldId id="270" r:id="rId13"/>
    <p:sldId id="265" r:id="rId14"/>
    <p:sldId id="266" r:id="rId15"/>
    <p:sldId id="271" r:id="rId16"/>
    <p:sldId id="272" r:id="rId17"/>
    <p:sldId id="267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95" r:id="rId29"/>
    <p:sldId id="286" r:id="rId30"/>
    <p:sldId id="287" r:id="rId31"/>
    <p:sldId id="288" r:id="rId32"/>
    <p:sldId id="289" r:id="rId33"/>
    <p:sldId id="297" r:id="rId34"/>
    <p:sldId id="296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6" autoAdjust="0"/>
  </p:normalViewPr>
  <p:slideViewPr>
    <p:cSldViewPr>
      <p:cViewPr varScale="1">
        <p:scale>
          <a:sx n="72" d="100"/>
          <a:sy n="7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ru-RU" dirty="0"/>
              <a:t>ЧИСЛЕННОСТЬ НАСЕЛЕНИЯ, </a:t>
            </a:r>
            <a:r>
              <a:rPr lang="ru-RU" dirty="0" err="1" smtClean="0"/>
              <a:t>тыс.рублей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НАСЕЛЕНИЯ, тыс.руб.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12.7</c:v>
                </c:pt>
                <c:pt idx="1">
                  <c:v>12.8</c:v>
                </c:pt>
                <c:pt idx="2">
                  <c:v>12.8</c:v>
                </c:pt>
                <c:pt idx="3">
                  <c:v>12.9</c:v>
                </c:pt>
                <c:pt idx="4">
                  <c:v>12.96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01728"/>
        <c:axId val="21003264"/>
        <c:axId val="0"/>
      </c:bar3DChart>
      <c:catAx>
        <c:axId val="21001728"/>
        <c:scaling>
          <c:orientation val="minMax"/>
        </c:scaling>
        <c:delete val="0"/>
        <c:axPos val="b"/>
        <c:majorTickMark val="out"/>
        <c:minorTickMark val="none"/>
        <c:tickLblPos val="nextTo"/>
        <c:crossAx val="21003264"/>
        <c:crosses val="autoZero"/>
        <c:auto val="1"/>
        <c:lblAlgn val="ctr"/>
        <c:lblOffset val="100"/>
        <c:noMultiLvlLbl val="0"/>
      </c:catAx>
      <c:valAx>
        <c:axId val="2100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0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48165572464949E-2"/>
          <c:y val="4.14882287384735E-2"/>
          <c:w val="0.68823713253044572"/>
          <c:h val="0.853618044175647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на 1 жителя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2.9</c:v>
                </c:pt>
                <c:pt idx="1">
                  <c:v>3.1</c:v>
                </c:pt>
                <c:pt idx="2">
                  <c:v>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1 жителя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2.9</c:v>
                </c:pt>
                <c:pt idx="1">
                  <c:v>3.1</c:v>
                </c:pt>
                <c:pt idx="2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886912"/>
        <c:axId val="26888448"/>
        <c:axId val="0"/>
      </c:bar3DChart>
      <c:catAx>
        <c:axId val="26886912"/>
        <c:scaling>
          <c:orientation val="minMax"/>
        </c:scaling>
        <c:delete val="0"/>
        <c:axPos val="b"/>
        <c:majorTickMark val="out"/>
        <c:minorTickMark val="none"/>
        <c:tickLblPos val="nextTo"/>
        <c:crossAx val="26888448"/>
        <c:crosses val="autoZero"/>
        <c:auto val="1"/>
        <c:lblAlgn val="ctr"/>
        <c:lblOffset val="100"/>
        <c:noMultiLvlLbl val="0"/>
      </c:catAx>
      <c:valAx>
        <c:axId val="26888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886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60865511308741"/>
          <c:y val="0.42860103217698026"/>
          <c:w val="0.21450147802892094"/>
          <c:h val="0.28885375583268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32116.1</c:v>
                </c:pt>
                <c:pt idx="1">
                  <c:v>34029.599999999999</c:v>
                </c:pt>
                <c:pt idx="2">
                  <c:v>36781.5</c:v>
                </c:pt>
                <c:pt idx="3">
                  <c:v>39387.699999999997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900352"/>
        <c:axId val="26955776"/>
        <c:axId val="0"/>
      </c:bar3DChart>
      <c:catAx>
        <c:axId val="26900352"/>
        <c:scaling>
          <c:orientation val="minMax"/>
        </c:scaling>
        <c:delete val="0"/>
        <c:axPos val="b"/>
        <c:majorTickMark val="out"/>
        <c:minorTickMark val="none"/>
        <c:tickLblPos val="nextTo"/>
        <c:crossAx val="26955776"/>
        <c:crosses val="autoZero"/>
        <c:auto val="1"/>
        <c:lblAlgn val="ctr"/>
        <c:lblOffset val="100"/>
        <c:noMultiLvlLbl val="0"/>
      </c:catAx>
      <c:valAx>
        <c:axId val="26955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90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71101564846708"/>
          <c:y val="0.18770858793467396"/>
          <c:w val="0.66788463833236644"/>
          <c:h val="0.480876939599303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ЕСХН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56.6</c:v>
                </c:pt>
                <c:pt idx="1">
                  <c:v>3.3</c:v>
                </c:pt>
                <c:pt idx="2">
                  <c:v>1.1000000000000001</c:v>
                </c:pt>
                <c:pt idx="3">
                  <c:v>2.4</c:v>
                </c:pt>
                <c:pt idx="4">
                  <c:v>27.6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1.4631604718817243E-2"/>
          <c:y val="0.71974817612857878"/>
          <c:w val="0.97286824097733993"/>
          <c:h val="0.2802518238714216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26320555577682"/>
          <c:y val="0.18055748435359034"/>
          <c:w val="0.644786847582973"/>
          <c:h val="0.474634762804132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ЕСХН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57.8</c:v>
                </c:pt>
                <c:pt idx="1">
                  <c:v>4.5999999999999996</c:v>
                </c:pt>
                <c:pt idx="2">
                  <c:v>1</c:v>
                </c:pt>
                <c:pt idx="3">
                  <c:v>2.4</c:v>
                </c:pt>
                <c:pt idx="4">
                  <c:v>23.8</c:v>
                </c:pt>
                <c:pt idx="5">
                  <c:v>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"/>
          <c:y val="0.70740249540174549"/>
          <c:w val="0.98223913275883401"/>
          <c:h val="0.2680398551395524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87398959824817"/>
          <c:y val="2.5853364601654614E-3"/>
          <c:w val="0.41878290781813443"/>
          <c:h val="0.65783173734610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0.7</c:v>
                </c:pt>
                <c:pt idx="2">
                  <c:v>26</c:v>
                </c:pt>
                <c:pt idx="3">
                  <c:v>43.3</c:v>
                </c:pt>
                <c:pt idx="4">
                  <c:v>26.2</c:v>
                </c:pt>
                <c:pt idx="5">
                  <c:v>1.2</c:v>
                </c:pt>
                <c:pt idx="6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2.7090837258996133E-2"/>
          <c:y val="0.51593544394501989"/>
          <c:w val="0.96301929588301194"/>
          <c:h val="0.4840645560549801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653208343727006E-2"/>
          <c:y val="3.0757693589601155E-2"/>
          <c:w val="0.56593633202180893"/>
          <c:h val="0.82656867490913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explosion val="25"/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Заработная плата с начислениями</c:v>
                </c:pt>
                <c:pt idx="1">
                  <c:v>Услуги связи</c:v>
                </c:pt>
                <c:pt idx="2">
                  <c:v>Транспортные услуги</c:v>
                </c:pt>
                <c:pt idx="3">
                  <c:v>Коммунальные услуги</c:v>
                </c:pt>
                <c:pt idx="4">
                  <c:v>Работы, услуги по содержанию имущества</c:v>
                </c:pt>
                <c:pt idx="5">
                  <c:v>Прочие работы, услуги</c:v>
                </c:pt>
                <c:pt idx="6">
                  <c:v>Безвозмездные перечисления организациям</c:v>
                </c:pt>
                <c:pt idx="7">
                  <c:v>Перечисления другим бюджетам бюджетной системы</c:v>
                </c:pt>
                <c:pt idx="8">
                  <c:v>Социальное обеспечение</c:v>
                </c:pt>
                <c:pt idx="9">
                  <c:v>Прочие расходы</c:v>
                </c:pt>
                <c:pt idx="10">
                  <c:v>Увеличение стоимости основных средств</c:v>
                </c:pt>
                <c:pt idx="11">
                  <c:v>Увеличение стоимости материальных запасов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32.4</c:v>
                </c:pt>
                <c:pt idx="1">
                  <c:v>0.4</c:v>
                </c:pt>
                <c:pt idx="2">
                  <c:v>0.2</c:v>
                </c:pt>
                <c:pt idx="3">
                  <c:v>8.6999999999999993</c:v>
                </c:pt>
                <c:pt idx="4">
                  <c:v>27.4</c:v>
                </c:pt>
                <c:pt idx="5">
                  <c:v>10.199999999999999</c:v>
                </c:pt>
                <c:pt idx="6">
                  <c:v>1.6</c:v>
                </c:pt>
                <c:pt idx="7">
                  <c:v>0.1</c:v>
                </c:pt>
                <c:pt idx="8">
                  <c:v>0.8</c:v>
                </c:pt>
                <c:pt idx="9">
                  <c:v>3.7</c:v>
                </c:pt>
                <c:pt idx="10">
                  <c:v>12.2</c:v>
                </c:pt>
                <c:pt idx="11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890588676729843"/>
          <c:y val="2.2070197328501978E-3"/>
          <c:w val="0.34275725129073709"/>
          <c:h val="0.96724616068300129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957896653458259E-2"/>
          <c:y val="9.1456048830395292E-2"/>
          <c:w val="0.55806877939488209"/>
          <c:h val="0.76707272989568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финансирование муниципальных программ</c:v>
                </c:pt>
                <c:pt idx="1">
                  <c:v>Расходы на 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19298.7</c:v>
                </c:pt>
                <c:pt idx="1">
                  <c:v>18099.7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418627868508441"/>
          <c:y val="0.25513417248829734"/>
          <c:w val="0.31601542729820142"/>
          <c:h val="0.61082101988667925"/>
        </c:manualLayout>
      </c:layout>
      <c:overlay val="0"/>
      <c:txPr>
        <a:bodyPr/>
        <a:lstStyle/>
        <a:p>
          <a:pPr>
            <a:defRPr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+mj-lt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ОЖИДАЕМАЯ ПРОДОЛЖИТЕЛЬНОСТЬ ЖИЗНИ ПРИ РОЖДЕНИИ, лет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68.5</c:v>
                </c:pt>
                <c:pt idx="1">
                  <c:v>69</c:v>
                </c:pt>
                <c:pt idx="2">
                  <c:v>70</c:v>
                </c:pt>
                <c:pt idx="3">
                  <c:v>71</c:v>
                </c:pt>
                <c:pt idx="4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951424"/>
        <c:axId val="20952960"/>
        <c:axId val="0"/>
      </c:bar3DChart>
      <c:catAx>
        <c:axId val="20951424"/>
        <c:scaling>
          <c:orientation val="minMax"/>
        </c:scaling>
        <c:delete val="0"/>
        <c:axPos val="b"/>
        <c:majorTickMark val="out"/>
        <c:minorTickMark val="none"/>
        <c:tickLblPos val="nextTo"/>
        <c:crossAx val="20952960"/>
        <c:crosses val="autoZero"/>
        <c:auto val="1"/>
        <c:lblAlgn val="ctr"/>
        <c:lblOffset val="100"/>
        <c:noMultiLvlLbl val="0"/>
      </c:catAx>
      <c:valAx>
        <c:axId val="2095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1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ru-RU" dirty="0">
                <a:latin typeface="+mj-lt"/>
              </a:rPr>
              <a:t>СМЕРТНОСТЬ НАСЕЛЕНИЯ - КОЛИЧЕСТВО УМЕРШИХ НА </a:t>
            </a:r>
            <a:r>
              <a:rPr lang="ru-RU" dirty="0">
                <a:latin typeface="+mn-lt"/>
                <a:ea typeface="BatangChe" pitchFamily="49" charset="-127"/>
              </a:rPr>
              <a:t>1</a:t>
            </a:r>
            <a:r>
              <a:rPr lang="ru-RU" dirty="0">
                <a:latin typeface="+mj-lt"/>
              </a:rPr>
              <a:t> ТЫС.ЧЕЛ., человек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СМЕРТНОСТЬ НАСЕЛЕНИЯ - КОЛИЧЕСТВО УМЕРШИХ НА 1 ТЫС.ЧЕЛ., человек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13.3</c:v>
                </c:pt>
                <c:pt idx="1">
                  <c:v>12.9</c:v>
                </c:pt>
                <c:pt idx="2">
                  <c:v>12.860000000000001</c:v>
                </c:pt>
                <c:pt idx="3">
                  <c:v>12.8</c:v>
                </c:pt>
                <c:pt idx="4">
                  <c:v>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363136"/>
        <c:axId val="22369024"/>
        <c:axId val="0"/>
      </c:bar3DChart>
      <c:catAx>
        <c:axId val="22363136"/>
        <c:scaling>
          <c:orientation val="minMax"/>
        </c:scaling>
        <c:delete val="0"/>
        <c:axPos val="b"/>
        <c:majorTickMark val="out"/>
        <c:minorTickMark val="none"/>
        <c:tickLblPos val="nextTo"/>
        <c:crossAx val="22369024"/>
        <c:crosses val="autoZero"/>
        <c:auto val="1"/>
        <c:lblAlgn val="ctr"/>
        <c:lblOffset val="100"/>
        <c:noMultiLvlLbl val="0"/>
      </c:catAx>
      <c:valAx>
        <c:axId val="22369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6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+mj-lt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ОФИЦИАЛЬНО ЗАРЕГИСТРИРОВАННОЙ БЕЗРАБОТИЦЫ, %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0.46</c:v>
                </c:pt>
                <c:pt idx="1">
                  <c:v>0.32000000000000006</c:v>
                </c:pt>
                <c:pt idx="2">
                  <c:v>0.30000000000000004</c:v>
                </c:pt>
                <c:pt idx="3">
                  <c:v>0.30000000000000004</c:v>
                </c:pt>
                <c:pt idx="4">
                  <c:v>0.30000000000000004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312832"/>
        <c:axId val="22314368"/>
        <c:axId val="0"/>
      </c:bar3DChart>
      <c:catAx>
        <c:axId val="22312832"/>
        <c:scaling>
          <c:orientation val="minMax"/>
        </c:scaling>
        <c:delete val="0"/>
        <c:axPos val="b"/>
        <c:majorTickMark val="out"/>
        <c:minorTickMark val="none"/>
        <c:tickLblPos val="nextTo"/>
        <c:crossAx val="22314368"/>
        <c:crosses val="autoZero"/>
        <c:auto val="1"/>
        <c:lblAlgn val="ctr"/>
        <c:lblOffset val="100"/>
        <c:noMultiLvlLbl val="0"/>
      </c:catAx>
      <c:valAx>
        <c:axId val="2231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12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ru-RU" dirty="0"/>
              <a:t>СРЕДНЕМЕСЯЧНАЯ НОМИНАЛЬНАЯ НАЧИСЛЕННАЯ ЗАРАБОТНАЯ </a:t>
            </a:r>
            <a:r>
              <a:rPr lang="ru-RU" dirty="0" smtClean="0"/>
              <a:t>ПЛАТА, </a:t>
            </a:r>
            <a:r>
              <a:rPr lang="ru-RU" dirty="0"/>
              <a:t>рублей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НОМИНАЛЬНАЯ НАЧИСЛЕННАЯ ЗАРАБОТНАЯ ПЛАТА , рублей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20280</c:v>
                </c:pt>
                <c:pt idx="1">
                  <c:v>22980</c:v>
                </c:pt>
                <c:pt idx="2">
                  <c:v>25738</c:v>
                </c:pt>
                <c:pt idx="3">
                  <c:v>28826</c:v>
                </c:pt>
                <c:pt idx="4">
                  <c:v>32285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084096"/>
        <c:axId val="26085632"/>
        <c:axId val="0"/>
      </c:bar3DChart>
      <c:catAx>
        <c:axId val="26084096"/>
        <c:scaling>
          <c:orientation val="minMax"/>
        </c:scaling>
        <c:delete val="0"/>
        <c:axPos val="b"/>
        <c:majorTickMark val="out"/>
        <c:minorTickMark val="none"/>
        <c:tickLblPos val="nextTo"/>
        <c:crossAx val="26085632"/>
        <c:crosses val="autoZero"/>
        <c:auto val="1"/>
        <c:lblAlgn val="ctr"/>
        <c:lblOffset val="100"/>
        <c:noMultiLvlLbl val="0"/>
      </c:catAx>
      <c:valAx>
        <c:axId val="2608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84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+mj-lt"/>
              </a:defRPr>
            </a:pPr>
            <a:r>
              <a:rPr lang="ru-RU" dirty="0"/>
              <a:t>ОТНОШЕНИЕ СРЕДНЕМЕСЯЧНОЙ НОМИНАЛЬНОЙ НАЧИСЛЕННОЙ ЗАРАБОТНОЙ ПЛАТЫ </a:t>
            </a:r>
            <a:r>
              <a:rPr lang="ru-RU" dirty="0" smtClean="0"/>
              <a:t>РАБОТНИКОВ МУНИЦИПАЛЬНЫХ </a:t>
            </a:r>
            <a:r>
              <a:rPr lang="ru-RU" dirty="0"/>
              <a:t>УЧРЕЖДЕНИЙ КУЛЬТУРЫ К СРЕДНЕМЕСЯЧНОЙ НОМИНАЛЬНОЙ НАЧИСЛЕННОЙ ЗАРАБОТНОЙ ПЛАТЕ РАБОТНИКОВ, ЗАНЯТЫХ В СФЕРЕ ЭКОНОМИКИ ПОСЕЛЕНИЯ, %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СРЕДНЕМЕСЯЧНОЙ НОМИНАЛЬНОЙ НАЧИСЛЕННОЙ ЗАРАБОТНОЙ ПЛАТЫ РАБОТНИКОВМУНИЦИПАЛЬНЫХ УЧРЕЖДЕНИЙ КУЛЬТУРЫ К СРЕДНЕМЕСЯЧНОЙ НОМИНАЛЬНОЙ НАЧИСЛЕННОЙ ЗАРАБОТНОЙ ПЛАТЕ РАБОТНИКОВ, ЗАНЯТЫХ В СФЕРЕ ЭКОНОМИКИ ПОСЕЛЕНИЯ, %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55</c:v>
                </c:pt>
                <c:pt idx="2">
                  <c:v>68</c:v>
                </c:pt>
                <c:pt idx="3">
                  <c:v>75</c:v>
                </c:pt>
                <c:pt idx="4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968000"/>
        <c:axId val="25969792"/>
        <c:axId val="0"/>
      </c:bar3DChart>
      <c:catAx>
        <c:axId val="25968000"/>
        <c:scaling>
          <c:orientation val="minMax"/>
        </c:scaling>
        <c:delete val="0"/>
        <c:axPos val="b"/>
        <c:majorTickMark val="out"/>
        <c:minorTickMark val="none"/>
        <c:tickLblPos val="nextTo"/>
        <c:crossAx val="25969792"/>
        <c:crosses val="autoZero"/>
        <c:auto val="1"/>
        <c:lblAlgn val="ctr"/>
        <c:lblOffset val="100"/>
        <c:noMultiLvlLbl val="0"/>
      </c:catAx>
      <c:valAx>
        <c:axId val="2596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6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+mj-lt"/>
            </a:defRPr>
          </a:pPr>
          <a:endParaRPr lang="ru-RU"/>
        </a:p>
      </c:tx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РАЗМЕР ЗАРАБОТНОЙ ПЛАТЫ РАБОТНИКОВ МУНИЦИПАЛЬНЫХ УЧРЕЖДЕНИЙ КУЛЬТУРЫ, рублей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6401</c:v>
                </c:pt>
                <c:pt idx="1">
                  <c:v>12693</c:v>
                </c:pt>
                <c:pt idx="2">
                  <c:v>17453</c:v>
                </c:pt>
                <c:pt idx="3">
                  <c:v>21655</c:v>
                </c:pt>
                <c:pt idx="4">
                  <c:v>26840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931776"/>
        <c:axId val="25933312"/>
        <c:axId val="0"/>
      </c:bar3DChart>
      <c:catAx>
        <c:axId val="25931776"/>
        <c:scaling>
          <c:orientation val="minMax"/>
        </c:scaling>
        <c:delete val="0"/>
        <c:axPos val="b"/>
        <c:majorTickMark val="out"/>
        <c:minorTickMark val="none"/>
        <c:tickLblPos val="nextTo"/>
        <c:crossAx val="25933312"/>
        <c:crosses val="autoZero"/>
        <c:auto val="1"/>
        <c:lblAlgn val="ctr"/>
        <c:lblOffset val="100"/>
        <c:noMultiLvlLbl val="0"/>
      </c:catAx>
      <c:valAx>
        <c:axId val="2593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3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+mj-lt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ВВОД В ДЕЙСТВИЕ ОБЩЕЙ ПЛОЩАДИ ЖИЛЫХ ДОМОВ, тыс.кв.м.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7.2</c:v>
                </c:pt>
                <c:pt idx="1">
                  <c:v>8.8000000000000007</c:v>
                </c:pt>
                <c:pt idx="2">
                  <c:v>11</c:v>
                </c:pt>
                <c:pt idx="3">
                  <c:v>13.2</c:v>
                </c:pt>
                <c:pt idx="4">
                  <c:v>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949312"/>
        <c:axId val="25950848"/>
        <c:axId val="0"/>
      </c:bar3DChart>
      <c:catAx>
        <c:axId val="25949312"/>
        <c:scaling>
          <c:orientation val="minMax"/>
        </c:scaling>
        <c:delete val="0"/>
        <c:axPos val="b"/>
        <c:majorTickMark val="out"/>
        <c:minorTickMark val="none"/>
        <c:tickLblPos val="nextTo"/>
        <c:crossAx val="25950848"/>
        <c:crosses val="autoZero"/>
        <c:auto val="1"/>
        <c:lblAlgn val="ctr"/>
        <c:lblOffset val="100"/>
        <c:noMultiLvlLbl val="0"/>
      </c:catAx>
      <c:valAx>
        <c:axId val="2595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4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739694551072734E-2"/>
          <c:y val="4.4672413051889438E-2"/>
          <c:w val="0.91426030544892711"/>
          <c:h val="0.780960807696405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Отвечающие требованиям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87.7</c:v>
                </c:pt>
                <c:pt idx="1">
                  <c:v>88.6</c:v>
                </c:pt>
                <c:pt idx="2">
                  <c:v>89.5</c:v>
                </c:pt>
                <c:pt idx="3">
                  <c:v>90.2</c:v>
                </c:pt>
                <c:pt idx="4">
                  <c:v>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отвечающие требованиям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12.3</c:v>
                </c:pt>
                <c:pt idx="1">
                  <c:v>11.4</c:v>
                </c:pt>
                <c:pt idx="2">
                  <c:v>10.5</c:v>
                </c:pt>
                <c:pt idx="3">
                  <c:v>9.8000000000000007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421504"/>
        <c:axId val="26472448"/>
        <c:axId val="0"/>
      </c:bar3DChart>
      <c:catAx>
        <c:axId val="26421504"/>
        <c:scaling>
          <c:orientation val="minMax"/>
        </c:scaling>
        <c:delete val="0"/>
        <c:axPos val="b"/>
        <c:majorTickMark val="out"/>
        <c:minorTickMark val="none"/>
        <c:tickLblPos val="nextTo"/>
        <c:crossAx val="26472448"/>
        <c:crosses val="autoZero"/>
        <c:auto val="1"/>
        <c:lblAlgn val="ctr"/>
        <c:lblOffset val="100"/>
        <c:noMultiLvlLbl val="0"/>
      </c:catAx>
      <c:valAx>
        <c:axId val="26472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42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0505073683401554E-3"/>
          <c:y val="0.92612284417096713"/>
          <c:w val="0.98205962577366768"/>
          <c:h val="6.7608966678691526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7C6AC-F8E7-4CD7-B86A-2F42B5BF7C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8EC523-EA8C-4506-8DCA-A09F8105D44F}">
      <dgm:prSet/>
      <dgm:spPr>
        <a:solidFill>
          <a:schemeClr val="accent2"/>
        </a:solidFill>
        <a:ln>
          <a:solidFill>
            <a:schemeClr val="accent5">
              <a:lumMod val="75000"/>
            </a:schemeClr>
          </a:solidFill>
        </a:ln>
      </dgm:spPr>
      <dgm:t>
        <a:bodyPr anchor="b"/>
        <a:lstStyle/>
        <a:p>
          <a:pPr algn="ctr" rtl="0"/>
          <a:r>
            <a:rPr lang="ru-RU" dirty="0" smtClean="0">
              <a:latin typeface="Georgia" pitchFamily="18" charset="0"/>
            </a:rPr>
            <a:t>ВВОДНАЯ </a:t>
          </a:r>
        </a:p>
        <a:p>
          <a:pPr algn="ctr" rtl="0"/>
          <a:r>
            <a:rPr lang="ru-RU" dirty="0" smtClean="0">
              <a:latin typeface="Georgia" pitchFamily="18" charset="0"/>
            </a:rPr>
            <a:t>ЧАСТЬ</a:t>
          </a:r>
          <a:endParaRPr lang="ru-RU" dirty="0">
            <a:latin typeface="Georgia" pitchFamily="18" charset="0"/>
          </a:endParaRPr>
        </a:p>
      </dgm:t>
    </dgm:pt>
    <dgm:pt modelId="{D4545A9F-913F-4430-9AAA-B5321F3086DD}" type="parTrans" cxnId="{BE62A971-15DF-44EA-83C5-33CE847E7B11}">
      <dgm:prSet/>
      <dgm:spPr/>
      <dgm:t>
        <a:bodyPr/>
        <a:lstStyle/>
        <a:p>
          <a:endParaRPr lang="ru-RU"/>
        </a:p>
      </dgm:t>
    </dgm:pt>
    <dgm:pt modelId="{93FF9609-845E-4423-B47B-586E4AF60B6F}" type="sibTrans" cxnId="{BE62A971-15DF-44EA-83C5-33CE847E7B11}">
      <dgm:prSet/>
      <dgm:spPr/>
      <dgm:t>
        <a:bodyPr/>
        <a:lstStyle/>
        <a:p>
          <a:endParaRPr lang="ru-RU"/>
        </a:p>
      </dgm:t>
    </dgm:pt>
    <dgm:pt modelId="{39A00C49-3677-496C-848D-FE483E6E7449}" type="pres">
      <dgm:prSet presAssocID="{10B7C6AC-F8E7-4CD7-B86A-2F42B5BF7C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6A054-234F-4F4F-A98D-7B7CEC435DFC}" type="pres">
      <dgm:prSet presAssocID="{8C8EC523-EA8C-4506-8DCA-A09F8105D44F}" presName="parentText" presStyleLbl="node1" presStyleIdx="0" presStyleCnt="1" custLinFactNeighborX="-926" custLinFactNeighborY="-1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A64A52-BA2B-4D13-B497-E331B19BE6F9}" type="presOf" srcId="{10B7C6AC-F8E7-4CD7-B86A-2F42B5BF7C78}" destId="{39A00C49-3677-496C-848D-FE483E6E7449}" srcOrd="0" destOrd="0" presId="urn:microsoft.com/office/officeart/2005/8/layout/vList2"/>
    <dgm:cxn modelId="{BE62A971-15DF-44EA-83C5-33CE847E7B11}" srcId="{10B7C6AC-F8E7-4CD7-B86A-2F42B5BF7C78}" destId="{8C8EC523-EA8C-4506-8DCA-A09F8105D44F}" srcOrd="0" destOrd="0" parTransId="{D4545A9F-913F-4430-9AAA-B5321F3086DD}" sibTransId="{93FF9609-845E-4423-B47B-586E4AF60B6F}"/>
    <dgm:cxn modelId="{C0D8CFD5-735C-445E-BFB6-A946B53FA588}" type="presOf" srcId="{8C8EC523-EA8C-4506-8DCA-A09F8105D44F}" destId="{FBE6A054-234F-4F4F-A98D-7B7CEC435DFC}" srcOrd="0" destOrd="0" presId="urn:microsoft.com/office/officeart/2005/8/layout/vList2"/>
    <dgm:cxn modelId="{FF2AE889-C541-49F1-8DED-C72BACF1DB02}" type="presParOf" srcId="{39A00C49-3677-496C-848D-FE483E6E7449}" destId="{FBE6A054-234F-4F4F-A98D-7B7CEC435D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F12D9-24EF-4F73-9CBD-5C991F1F11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3952CF-F986-4C97-BB64-327BF6CD89FC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dirty="0" smtClean="0">
              <a:latin typeface="+mj-lt"/>
            </a:rPr>
            <a:t>«Граждане и бизнес должны знать, куда направляются уплачиваемые ими налоги. Это требует высокого уровня прозрачности бюджета и бюджетного процесса»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                                                             </a:t>
          </a:r>
          <a:br>
            <a:rPr lang="ru-RU" dirty="0" smtClean="0"/>
          </a:br>
          <a:r>
            <a:rPr lang="ru-RU" dirty="0" smtClean="0"/>
            <a:t>                                 </a:t>
          </a:r>
          <a:r>
            <a:rPr lang="ru-RU" dirty="0" err="1" smtClean="0">
              <a:latin typeface="+mj-lt"/>
            </a:rPr>
            <a:t>В.В.Путин</a:t>
          </a:r>
          <a:r>
            <a:rPr lang="ru-RU" dirty="0" smtClean="0"/>
            <a:t> </a:t>
          </a:r>
          <a:endParaRPr lang="ru-RU" dirty="0"/>
        </a:p>
      </dgm:t>
    </dgm:pt>
    <dgm:pt modelId="{02715A97-E0AC-4904-8FAA-ED1B76762C7F}" type="parTrans" cxnId="{BC96AC84-D7C0-4985-ADE0-FFEEEFD4E492}">
      <dgm:prSet/>
      <dgm:spPr/>
      <dgm:t>
        <a:bodyPr/>
        <a:lstStyle/>
        <a:p>
          <a:endParaRPr lang="ru-RU"/>
        </a:p>
      </dgm:t>
    </dgm:pt>
    <dgm:pt modelId="{AB6D442D-9459-4D63-A44F-8C20876C31AC}" type="sibTrans" cxnId="{BC96AC84-D7C0-4985-ADE0-FFEEEFD4E492}">
      <dgm:prSet/>
      <dgm:spPr/>
      <dgm:t>
        <a:bodyPr/>
        <a:lstStyle/>
        <a:p>
          <a:endParaRPr lang="ru-RU"/>
        </a:p>
      </dgm:t>
    </dgm:pt>
    <dgm:pt modelId="{F6907B31-FFC6-4095-A20B-B73FB8076F06}" type="pres">
      <dgm:prSet presAssocID="{395F12D9-24EF-4F73-9CBD-5C991F1F11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A401E6-8D6A-45B2-ACC1-3DF1C971F37D}" type="pres">
      <dgm:prSet presAssocID="{0F3952CF-F986-4C97-BB64-327BF6CD89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1ADB4-39AC-490B-9F17-AE53126EC693}" type="presOf" srcId="{0F3952CF-F986-4C97-BB64-327BF6CD89FC}" destId="{46A401E6-8D6A-45B2-ACC1-3DF1C971F37D}" srcOrd="0" destOrd="0" presId="urn:microsoft.com/office/officeart/2005/8/layout/vList2"/>
    <dgm:cxn modelId="{B641226B-F65E-4044-AF36-DB78B46E6036}" type="presOf" srcId="{395F12D9-24EF-4F73-9CBD-5C991F1F11BF}" destId="{F6907B31-FFC6-4095-A20B-B73FB8076F06}" srcOrd="0" destOrd="0" presId="urn:microsoft.com/office/officeart/2005/8/layout/vList2"/>
    <dgm:cxn modelId="{BC96AC84-D7C0-4985-ADE0-FFEEEFD4E492}" srcId="{395F12D9-24EF-4F73-9CBD-5C991F1F11BF}" destId="{0F3952CF-F986-4C97-BB64-327BF6CD89FC}" srcOrd="0" destOrd="0" parTransId="{02715A97-E0AC-4904-8FAA-ED1B76762C7F}" sibTransId="{AB6D442D-9459-4D63-A44F-8C20876C31AC}"/>
    <dgm:cxn modelId="{D6EB44CD-B463-433C-8EF1-C25E455BF092}" type="presParOf" srcId="{F6907B31-FFC6-4095-A20B-B73FB8076F06}" destId="{46A401E6-8D6A-45B2-ACC1-3DF1C971F3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889324-1D08-47DD-9CC7-0E876D8A425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2B3741-FD51-4BC8-8003-507E846CF016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dirty="0" smtClean="0"/>
            <a:t>Постановление администрации муниципального образования «</a:t>
          </a:r>
          <a:r>
            <a:rPr lang="ru-RU" dirty="0" err="1" smtClean="0"/>
            <a:t>Чердаклинский</a:t>
          </a:r>
          <a:r>
            <a:rPr lang="ru-RU" dirty="0" smtClean="0"/>
            <a:t> район» Ульяновской области от 21.05.2014 №546 «Об утверждении Порядка представления информации о бюджете муниципального образования «</a:t>
          </a:r>
          <a:r>
            <a:rPr lang="ru-RU" dirty="0" err="1" smtClean="0"/>
            <a:t>Чердаклинское</a:t>
          </a:r>
          <a:r>
            <a:rPr lang="ru-RU" dirty="0" smtClean="0"/>
            <a:t> городское поселение» </a:t>
          </a:r>
          <a:r>
            <a:rPr lang="ru-RU" dirty="0" err="1" smtClean="0"/>
            <a:t>Чердаклинского</a:t>
          </a:r>
          <a:r>
            <a:rPr lang="ru-RU" dirty="0" smtClean="0"/>
            <a:t> района Ульяновской области на очередной финансовый год и плановый период и отчёта об исполнении бюджета муниципального образования «</a:t>
          </a:r>
          <a:r>
            <a:rPr lang="ru-RU" dirty="0" err="1" smtClean="0"/>
            <a:t>Чердаклинское</a:t>
          </a:r>
          <a:r>
            <a:rPr lang="ru-RU" dirty="0" smtClean="0"/>
            <a:t> городское поселение» </a:t>
          </a:r>
          <a:r>
            <a:rPr lang="ru-RU" dirty="0" err="1" smtClean="0"/>
            <a:t>Чердаклинского</a:t>
          </a:r>
          <a:r>
            <a:rPr lang="ru-RU" dirty="0" smtClean="0"/>
            <a:t> района Ульяновской области за отчётный финансовый год в доступной для граждан форме»</a:t>
          </a:r>
          <a:endParaRPr lang="ru-RU" dirty="0"/>
        </a:p>
      </dgm:t>
    </dgm:pt>
    <dgm:pt modelId="{5272A18B-0844-4C1C-A378-9D24D6FB6CEA}" type="parTrans" cxnId="{2C749D0C-AB48-49F2-91A6-E854764A0210}">
      <dgm:prSet/>
      <dgm:spPr/>
      <dgm:t>
        <a:bodyPr/>
        <a:lstStyle/>
        <a:p>
          <a:endParaRPr lang="ru-RU"/>
        </a:p>
      </dgm:t>
    </dgm:pt>
    <dgm:pt modelId="{2540F41E-6751-4DE1-B709-5A1C43936D40}" type="sibTrans" cxnId="{2C749D0C-AB48-49F2-91A6-E854764A0210}">
      <dgm:prSet/>
      <dgm:spPr/>
      <dgm:t>
        <a:bodyPr/>
        <a:lstStyle/>
        <a:p>
          <a:endParaRPr lang="ru-RU"/>
        </a:p>
      </dgm:t>
    </dgm:pt>
    <dgm:pt modelId="{AC453D3A-DFA9-49C2-A87D-1DC55401ACAE}" type="pres">
      <dgm:prSet presAssocID="{39889324-1D08-47DD-9CC7-0E876D8A425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23D2A1-516F-4F9A-8CE8-53875C7C0B53}" type="pres">
      <dgm:prSet presAssocID="{9B2B3741-FD51-4BC8-8003-507E846CF016}" presName="horFlow" presStyleCnt="0"/>
      <dgm:spPr/>
    </dgm:pt>
    <dgm:pt modelId="{BC3CDFD5-3E6D-41BF-AED9-BD6AF2D111C7}" type="pres">
      <dgm:prSet presAssocID="{9B2B3741-FD51-4BC8-8003-507E846CF016}" presName="bigChev" presStyleLbl="node1" presStyleIdx="0" presStyleCnt="1" custScaleX="132987" custScaleY="112913"/>
      <dgm:spPr/>
      <dgm:t>
        <a:bodyPr/>
        <a:lstStyle/>
        <a:p>
          <a:endParaRPr lang="ru-RU"/>
        </a:p>
      </dgm:t>
    </dgm:pt>
  </dgm:ptLst>
  <dgm:cxnLst>
    <dgm:cxn modelId="{9DD54350-482E-4352-961A-9FF4FE569F29}" type="presOf" srcId="{9B2B3741-FD51-4BC8-8003-507E846CF016}" destId="{BC3CDFD5-3E6D-41BF-AED9-BD6AF2D111C7}" srcOrd="0" destOrd="0" presId="urn:microsoft.com/office/officeart/2005/8/layout/lProcess3"/>
    <dgm:cxn modelId="{2C749D0C-AB48-49F2-91A6-E854764A0210}" srcId="{39889324-1D08-47DD-9CC7-0E876D8A425C}" destId="{9B2B3741-FD51-4BC8-8003-507E846CF016}" srcOrd="0" destOrd="0" parTransId="{5272A18B-0844-4C1C-A378-9D24D6FB6CEA}" sibTransId="{2540F41E-6751-4DE1-B709-5A1C43936D40}"/>
    <dgm:cxn modelId="{18904354-CB99-4853-AF66-9D3BBB583DEA}" type="presOf" srcId="{39889324-1D08-47DD-9CC7-0E876D8A425C}" destId="{AC453D3A-DFA9-49C2-A87D-1DC55401ACAE}" srcOrd="0" destOrd="0" presId="urn:microsoft.com/office/officeart/2005/8/layout/lProcess3"/>
    <dgm:cxn modelId="{441689A3-71A7-442E-AE30-FBDE6DF22551}" type="presParOf" srcId="{AC453D3A-DFA9-49C2-A87D-1DC55401ACAE}" destId="{B823D2A1-516F-4F9A-8CE8-53875C7C0B53}" srcOrd="0" destOrd="0" presId="urn:microsoft.com/office/officeart/2005/8/layout/lProcess3"/>
    <dgm:cxn modelId="{98D70315-9C75-4357-AE18-78BE2ECDFB49}" type="presParOf" srcId="{B823D2A1-516F-4F9A-8CE8-53875C7C0B53}" destId="{BC3CDFD5-3E6D-41BF-AED9-BD6AF2D111C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7B7444-DA1F-4B8F-9658-D8621F4A74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9A2019-21C2-4B06-BA65-EAF537E4866F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ru-RU" dirty="0" smtClean="0">
              <a:latin typeface="+mj-lt"/>
            </a:rPr>
            <a:t>ПОКАЗАТЕЛИ СОЦИАЛЬНО-ЭКОНОМИЧЕСКОГО РАЗВИТИЯ МУНИЦИПАЛЬНОГО ОБРАЗОВАНИЯ «ЧЕРДАКЛИНСКОЕ ГОРОДСКОЕ ПОСЕЛЕНИЕ»</a:t>
          </a:r>
          <a:endParaRPr lang="ru-RU" dirty="0">
            <a:latin typeface="+mj-lt"/>
          </a:endParaRPr>
        </a:p>
      </dgm:t>
    </dgm:pt>
    <dgm:pt modelId="{BE9C9935-65D6-4A2A-9766-B778FB8051DA}" type="parTrans" cxnId="{BD0E70A8-795D-404F-B38A-90D7E6F3488E}">
      <dgm:prSet/>
      <dgm:spPr/>
      <dgm:t>
        <a:bodyPr/>
        <a:lstStyle/>
        <a:p>
          <a:endParaRPr lang="ru-RU"/>
        </a:p>
      </dgm:t>
    </dgm:pt>
    <dgm:pt modelId="{2EFE8BCA-AB03-4204-A7DF-71F3440E3F72}" type="sibTrans" cxnId="{BD0E70A8-795D-404F-B38A-90D7E6F3488E}">
      <dgm:prSet/>
      <dgm:spPr/>
      <dgm:t>
        <a:bodyPr/>
        <a:lstStyle/>
        <a:p>
          <a:endParaRPr lang="ru-RU"/>
        </a:p>
      </dgm:t>
    </dgm:pt>
    <dgm:pt modelId="{DEBD59F5-2C90-4AA3-941F-7FA7260D3756}" type="pres">
      <dgm:prSet presAssocID="{FF7B7444-DA1F-4B8F-9658-D8621F4A74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C95180-0B84-4698-A473-73A5E9568EF0}" type="pres">
      <dgm:prSet presAssocID="{B29A2019-21C2-4B06-BA65-EAF537E4866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0E70A8-795D-404F-B38A-90D7E6F3488E}" srcId="{FF7B7444-DA1F-4B8F-9658-D8621F4A7474}" destId="{B29A2019-21C2-4B06-BA65-EAF537E4866F}" srcOrd="0" destOrd="0" parTransId="{BE9C9935-65D6-4A2A-9766-B778FB8051DA}" sibTransId="{2EFE8BCA-AB03-4204-A7DF-71F3440E3F72}"/>
    <dgm:cxn modelId="{9F19668D-B02F-432F-B3CE-17F0481731C0}" type="presOf" srcId="{FF7B7444-DA1F-4B8F-9658-D8621F4A7474}" destId="{DEBD59F5-2C90-4AA3-941F-7FA7260D3756}" srcOrd="0" destOrd="0" presId="urn:microsoft.com/office/officeart/2005/8/layout/vList2"/>
    <dgm:cxn modelId="{7CB85242-AF59-403A-A98B-E5593E215737}" type="presOf" srcId="{B29A2019-21C2-4B06-BA65-EAF537E4866F}" destId="{BBC95180-0B84-4698-A473-73A5E9568EF0}" srcOrd="0" destOrd="0" presId="urn:microsoft.com/office/officeart/2005/8/layout/vList2"/>
    <dgm:cxn modelId="{7E477189-EBCA-4C50-84FD-221EAA04DC64}" type="presParOf" srcId="{DEBD59F5-2C90-4AA3-941F-7FA7260D3756}" destId="{BBC95180-0B84-4698-A473-73A5E9568E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64322D-ED12-44DA-8ABD-E8FDE2924C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7341E2-D552-4F46-875A-D247445EE48F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ru-RU" dirty="0" smtClean="0">
              <a:latin typeface="+mj-lt"/>
            </a:rPr>
            <a:t>ОБЩИЕ ХАРАКТЕРИСТКИ ДОХОДОВ И РАСХОДОВ МЕСТНОГО БЮДЖЕТА ЧЕРДАКЛИНСКОГО ГОРОДСКОГО ПОСЕЛЕНИЯ</a:t>
          </a:r>
          <a:endParaRPr lang="ru-RU" dirty="0">
            <a:latin typeface="+mj-lt"/>
          </a:endParaRPr>
        </a:p>
      </dgm:t>
    </dgm:pt>
    <dgm:pt modelId="{6AB37D14-D71D-4FD1-97D3-97200CF26854}" type="parTrans" cxnId="{D64FA03B-EC3A-4915-B03E-CA866185EE68}">
      <dgm:prSet/>
      <dgm:spPr/>
      <dgm:t>
        <a:bodyPr/>
        <a:lstStyle/>
        <a:p>
          <a:endParaRPr lang="ru-RU"/>
        </a:p>
      </dgm:t>
    </dgm:pt>
    <dgm:pt modelId="{CCB5DB64-AB7C-44EB-827B-EF1BBFE14121}" type="sibTrans" cxnId="{D64FA03B-EC3A-4915-B03E-CA866185EE68}">
      <dgm:prSet/>
      <dgm:spPr/>
      <dgm:t>
        <a:bodyPr/>
        <a:lstStyle/>
        <a:p>
          <a:endParaRPr lang="ru-RU"/>
        </a:p>
      </dgm:t>
    </dgm:pt>
    <dgm:pt modelId="{D5B83DCA-F712-433E-8461-2AE057D1F23C}" type="pres">
      <dgm:prSet presAssocID="{E864322D-ED12-44DA-8ABD-E8FDE2924C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63EFB-4FA4-4DBF-ACD4-BD2450682D33}" type="pres">
      <dgm:prSet presAssocID="{AC7341E2-D552-4F46-875A-D247445EE4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4FA03B-EC3A-4915-B03E-CA866185EE68}" srcId="{E864322D-ED12-44DA-8ABD-E8FDE2924C7C}" destId="{AC7341E2-D552-4F46-875A-D247445EE48F}" srcOrd="0" destOrd="0" parTransId="{6AB37D14-D71D-4FD1-97D3-97200CF26854}" sibTransId="{CCB5DB64-AB7C-44EB-827B-EF1BBFE14121}"/>
    <dgm:cxn modelId="{CCCE3113-54D3-4408-895D-D2482D59E368}" type="presOf" srcId="{AC7341E2-D552-4F46-875A-D247445EE48F}" destId="{2D163EFB-4FA4-4DBF-ACD4-BD2450682D33}" srcOrd="0" destOrd="0" presId="urn:microsoft.com/office/officeart/2005/8/layout/vList2"/>
    <dgm:cxn modelId="{ADBC9954-50BB-4B2C-9117-7B67D9584C6C}" type="presOf" srcId="{E864322D-ED12-44DA-8ABD-E8FDE2924C7C}" destId="{D5B83DCA-F712-433E-8461-2AE057D1F23C}" srcOrd="0" destOrd="0" presId="urn:microsoft.com/office/officeart/2005/8/layout/vList2"/>
    <dgm:cxn modelId="{96CC563A-68CF-4463-9A22-023EC72728AE}" type="presParOf" srcId="{D5B83DCA-F712-433E-8461-2AE057D1F23C}" destId="{2D163EFB-4FA4-4DBF-ACD4-BD2450682D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FE1AED-A242-40A9-A072-1EE8D7181D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322178-86D7-4B4B-A820-2C28E035C54A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ru-RU" dirty="0" smtClean="0">
              <a:latin typeface="+mj-lt"/>
            </a:rPr>
            <a:t>ДОХОДЫ БЮДЖЕТА МУНИЦИПАЛЬНОГО ОБРАЗОВАНИЯ «ЧЕРДАКЛИНСКОЕ ГОРОДСКОЕ ПОСЕЛЕНИЕ»</a:t>
          </a:r>
          <a:endParaRPr lang="ru-RU" dirty="0">
            <a:latin typeface="+mj-lt"/>
          </a:endParaRPr>
        </a:p>
      </dgm:t>
    </dgm:pt>
    <dgm:pt modelId="{CE0516E4-C336-4D8F-BF6F-470A17958354}" type="parTrans" cxnId="{480E1071-CA43-4012-B1DD-DEA002AE5F84}">
      <dgm:prSet/>
      <dgm:spPr/>
      <dgm:t>
        <a:bodyPr/>
        <a:lstStyle/>
        <a:p>
          <a:endParaRPr lang="ru-RU"/>
        </a:p>
      </dgm:t>
    </dgm:pt>
    <dgm:pt modelId="{5EF05219-76D5-49E2-88E4-5EA54109EB8E}" type="sibTrans" cxnId="{480E1071-CA43-4012-B1DD-DEA002AE5F84}">
      <dgm:prSet/>
      <dgm:spPr/>
      <dgm:t>
        <a:bodyPr/>
        <a:lstStyle/>
        <a:p>
          <a:endParaRPr lang="ru-RU"/>
        </a:p>
      </dgm:t>
    </dgm:pt>
    <dgm:pt modelId="{1D2A84B0-F166-4612-BD02-6703B7FB72A2}" type="pres">
      <dgm:prSet presAssocID="{20FE1AED-A242-40A9-A072-1EE8D7181D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320BCC-C1A1-4A59-8B18-8A840CF52032}" type="pres">
      <dgm:prSet presAssocID="{5A322178-86D7-4B4B-A820-2C28E035C54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165F2-A5A1-4F42-9DFA-5B5DF78E35F1}" type="presOf" srcId="{20FE1AED-A242-40A9-A072-1EE8D7181D4E}" destId="{1D2A84B0-F166-4612-BD02-6703B7FB72A2}" srcOrd="0" destOrd="0" presId="urn:microsoft.com/office/officeart/2005/8/layout/vList2"/>
    <dgm:cxn modelId="{5EAE1CE0-4F40-41E2-9488-A8082366EEF2}" type="presOf" srcId="{5A322178-86D7-4B4B-A820-2C28E035C54A}" destId="{33320BCC-C1A1-4A59-8B18-8A840CF52032}" srcOrd="0" destOrd="0" presId="urn:microsoft.com/office/officeart/2005/8/layout/vList2"/>
    <dgm:cxn modelId="{480E1071-CA43-4012-B1DD-DEA002AE5F84}" srcId="{20FE1AED-A242-40A9-A072-1EE8D7181D4E}" destId="{5A322178-86D7-4B4B-A820-2C28E035C54A}" srcOrd="0" destOrd="0" parTransId="{CE0516E4-C336-4D8F-BF6F-470A17958354}" sibTransId="{5EF05219-76D5-49E2-88E4-5EA54109EB8E}"/>
    <dgm:cxn modelId="{60802F39-76C5-4267-9C35-2CDB5B5EF6FF}" type="presParOf" srcId="{1D2A84B0-F166-4612-BD02-6703B7FB72A2}" destId="{33320BCC-C1A1-4A59-8B18-8A840CF520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144552-A911-418B-A23A-055C1A02D2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A9AC3-5BF8-4E03-9FED-8ACB88B4ED84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ru-RU" dirty="0" smtClean="0">
              <a:latin typeface="+mj-lt"/>
            </a:rPr>
            <a:t>РАСХОДЫ БЮДЖЕТА МУНИЦИПАЛЬНОГО ОБРАЗОВАНИЯ «ЧЕРДАКЛИНСКОЕ ГОРОДСКОЕ ПОСЕЛЕНИЕ» </a:t>
          </a:r>
          <a:endParaRPr lang="ru-RU" dirty="0">
            <a:latin typeface="+mj-lt"/>
          </a:endParaRPr>
        </a:p>
      </dgm:t>
    </dgm:pt>
    <dgm:pt modelId="{D1B03C88-81C0-4699-80C5-6879B7BEC60C}" type="parTrans" cxnId="{2137EDA5-CDA3-45AC-97D5-E17F37ACBA49}">
      <dgm:prSet/>
      <dgm:spPr/>
      <dgm:t>
        <a:bodyPr/>
        <a:lstStyle/>
        <a:p>
          <a:endParaRPr lang="ru-RU"/>
        </a:p>
      </dgm:t>
    </dgm:pt>
    <dgm:pt modelId="{A69FAB8B-F5C3-447D-B885-220B5E884ABA}" type="sibTrans" cxnId="{2137EDA5-CDA3-45AC-97D5-E17F37ACBA49}">
      <dgm:prSet/>
      <dgm:spPr/>
      <dgm:t>
        <a:bodyPr/>
        <a:lstStyle/>
        <a:p>
          <a:endParaRPr lang="ru-RU"/>
        </a:p>
      </dgm:t>
    </dgm:pt>
    <dgm:pt modelId="{3F234F61-1481-42E1-8AB4-0B290AFA2DEC}" type="pres">
      <dgm:prSet presAssocID="{72144552-A911-418B-A23A-055C1A02D2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20714F-7407-461F-8AAC-DC1AF6CF327B}" type="pres">
      <dgm:prSet presAssocID="{E59A9AC3-5BF8-4E03-9FED-8ACB88B4ED84}" presName="parentText" presStyleLbl="node1" presStyleIdx="0" presStyleCnt="1" custLinFactNeighborX="0" custLinFactNeighborY="2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7A273-F35B-4D4A-8E11-075194FBFBE5}" type="presOf" srcId="{72144552-A911-418B-A23A-055C1A02D2C9}" destId="{3F234F61-1481-42E1-8AB4-0B290AFA2DEC}" srcOrd="0" destOrd="0" presId="urn:microsoft.com/office/officeart/2005/8/layout/vList2"/>
    <dgm:cxn modelId="{2137EDA5-CDA3-45AC-97D5-E17F37ACBA49}" srcId="{72144552-A911-418B-A23A-055C1A02D2C9}" destId="{E59A9AC3-5BF8-4E03-9FED-8ACB88B4ED84}" srcOrd="0" destOrd="0" parTransId="{D1B03C88-81C0-4699-80C5-6879B7BEC60C}" sibTransId="{A69FAB8B-F5C3-447D-B885-220B5E884ABA}"/>
    <dgm:cxn modelId="{8E103035-60BB-4562-82D9-779D379EDAA8}" type="presOf" srcId="{E59A9AC3-5BF8-4E03-9FED-8ACB88B4ED84}" destId="{9520714F-7407-461F-8AAC-DC1AF6CF327B}" srcOrd="0" destOrd="0" presId="urn:microsoft.com/office/officeart/2005/8/layout/vList2"/>
    <dgm:cxn modelId="{5CFDFBDE-6A50-4504-9C27-161C143C920F}" type="presParOf" srcId="{3F234F61-1481-42E1-8AB4-0B290AFA2DEC}" destId="{9520714F-7407-461F-8AAC-DC1AF6CF32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DC91D4-45FE-49B7-8593-AA2E44EFEF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25E007-2F22-42B7-9654-AE30819BD9D8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ru-RU" sz="2800" b="1" dirty="0" smtClean="0">
              <a:latin typeface="+mj-lt"/>
            </a:rPr>
            <a:t>УПРАВЛЕНИЕ ФИНАНСОВ МУНИЦИПАЛЬНОГО ОБРАЗОВАНИЯ «ЧЕРДАКЛИНСКИЙ РАЙОН» УЛЬЯНОВСКОЙ ОБЛАСТИ</a:t>
          </a:r>
          <a:br>
            <a:rPr lang="ru-RU" sz="2800" b="1" dirty="0" smtClean="0">
              <a:latin typeface="+mj-lt"/>
            </a:rPr>
          </a:br>
          <a:r>
            <a:rPr lang="ru-RU" sz="2800" b="1" dirty="0" smtClean="0">
              <a:latin typeface="+mj-lt"/>
            </a:rPr>
            <a:t/>
          </a:r>
          <a:br>
            <a:rPr lang="ru-RU" sz="2800" b="1" dirty="0" smtClean="0">
              <a:latin typeface="+mj-lt"/>
            </a:rPr>
          </a:br>
          <a:r>
            <a:rPr lang="ru-RU" sz="2800" b="1" dirty="0" smtClean="0">
              <a:latin typeface="+mj-lt"/>
            </a:rPr>
            <a:t>Советская ул., д.6, </a:t>
          </a:r>
          <a:r>
            <a:rPr lang="ru-RU" sz="2800" b="1" dirty="0" err="1" smtClean="0">
              <a:latin typeface="+mj-lt"/>
            </a:rPr>
            <a:t>р.п.Чердаклы</a:t>
          </a:r>
          <a:r>
            <a:rPr lang="ru-RU" sz="2800" b="1" dirty="0" smtClean="0">
              <a:latin typeface="+mj-lt"/>
            </a:rPr>
            <a:t>, </a:t>
          </a:r>
          <a:br>
            <a:rPr lang="ru-RU" sz="2800" b="1" dirty="0" smtClean="0">
              <a:latin typeface="+mj-lt"/>
            </a:rPr>
          </a:br>
          <a:r>
            <a:rPr lang="ru-RU" sz="2800" b="1" dirty="0" smtClean="0">
              <a:latin typeface="+mj-lt"/>
            </a:rPr>
            <a:t>Ульяновская обл., </a:t>
          </a:r>
          <a:r>
            <a:rPr lang="ru-RU" sz="2800" b="1" dirty="0" smtClean="0">
              <a:latin typeface="BatangChe" pitchFamily="49" charset="-127"/>
              <a:ea typeface="BatangChe" pitchFamily="49" charset="-127"/>
            </a:rPr>
            <a:t>433400</a:t>
          </a:r>
          <a:r>
            <a:rPr lang="ru-RU" sz="2800" b="1" dirty="0" smtClean="0">
              <a:latin typeface="+mj-lt"/>
            </a:rPr>
            <a:t/>
          </a:r>
          <a:br>
            <a:rPr lang="ru-RU" sz="2800" b="1" dirty="0" smtClean="0">
              <a:latin typeface="+mj-lt"/>
            </a:rPr>
          </a:br>
          <a:r>
            <a:rPr lang="ru-RU" sz="2800" b="1" dirty="0" smtClean="0">
              <a:latin typeface="+mj-lt"/>
            </a:rPr>
            <a:t/>
          </a:r>
          <a:br>
            <a:rPr lang="ru-RU" sz="2800" b="1" dirty="0" smtClean="0">
              <a:latin typeface="+mj-lt"/>
            </a:rPr>
          </a:br>
          <a:r>
            <a:rPr lang="ru-RU" sz="2800" b="1" dirty="0" smtClean="0">
              <a:latin typeface="+mj-lt"/>
            </a:rPr>
            <a:t>тел./факс </a:t>
          </a:r>
          <a:r>
            <a:rPr lang="ru-RU" sz="2800" b="1" dirty="0" smtClean="0">
              <a:latin typeface="BatangChe" pitchFamily="49" charset="-127"/>
              <a:ea typeface="BatangChe" pitchFamily="49" charset="-127"/>
            </a:rPr>
            <a:t>(88422231) 21456/22059</a:t>
          </a:r>
          <a:r>
            <a:rPr lang="ru-RU" sz="2800" b="1" dirty="0" smtClean="0">
              <a:latin typeface="+mj-lt"/>
            </a:rPr>
            <a:t/>
          </a:r>
          <a:br>
            <a:rPr lang="ru-RU" sz="2800" b="1" dirty="0" smtClean="0">
              <a:latin typeface="+mj-lt"/>
            </a:rPr>
          </a:br>
          <a:r>
            <a:rPr lang="ru-RU" sz="2800" b="1" dirty="0" smtClean="0">
              <a:latin typeface="+mj-lt"/>
            </a:rPr>
            <a:t/>
          </a:r>
          <a:br>
            <a:rPr lang="ru-RU" sz="2800" b="1" dirty="0" smtClean="0">
              <a:latin typeface="+mj-lt"/>
            </a:rPr>
          </a:br>
          <a:r>
            <a:rPr lang="en-US" sz="2800" b="1" dirty="0" smtClean="0">
              <a:latin typeface="+mj-lt"/>
            </a:rPr>
            <a:t>E-mail</a:t>
          </a:r>
          <a:r>
            <a:rPr lang="ru-RU" sz="2800" b="1" dirty="0" smtClean="0">
              <a:latin typeface="+mj-lt"/>
            </a:rPr>
            <a:t>: </a:t>
          </a:r>
          <a:r>
            <a:rPr lang="en-US" sz="2800" b="1" dirty="0" err="1" smtClean="0">
              <a:latin typeface="+mj-lt"/>
            </a:rPr>
            <a:t>cherdaklyuf@mail</a:t>
          </a:r>
          <a:r>
            <a:rPr lang="en-US" sz="2800" b="1" dirty="0" smtClean="0">
              <a:latin typeface="+mj-lt"/>
            </a:rPr>
            <a:t>/</a:t>
          </a:r>
          <a:r>
            <a:rPr lang="en-US" sz="2800" b="1" dirty="0" err="1" smtClean="0">
              <a:latin typeface="+mj-lt"/>
            </a:rPr>
            <a:t>ru</a:t>
          </a:r>
          <a:endParaRPr lang="ru-RU" sz="2800" dirty="0">
            <a:latin typeface="+mj-lt"/>
          </a:endParaRPr>
        </a:p>
      </dgm:t>
    </dgm:pt>
    <dgm:pt modelId="{3AA0FA6B-31CE-4128-A9FC-8DD861BE618E}" type="parTrans" cxnId="{7650BDE7-1877-44DF-A63C-A1DF9AD8C76A}">
      <dgm:prSet/>
      <dgm:spPr/>
      <dgm:t>
        <a:bodyPr/>
        <a:lstStyle/>
        <a:p>
          <a:endParaRPr lang="ru-RU"/>
        </a:p>
      </dgm:t>
    </dgm:pt>
    <dgm:pt modelId="{295A1A2A-B2E6-484C-A3E0-F7A79E0ADD5A}" type="sibTrans" cxnId="{7650BDE7-1877-44DF-A63C-A1DF9AD8C76A}">
      <dgm:prSet/>
      <dgm:spPr/>
      <dgm:t>
        <a:bodyPr/>
        <a:lstStyle/>
        <a:p>
          <a:endParaRPr lang="ru-RU"/>
        </a:p>
      </dgm:t>
    </dgm:pt>
    <dgm:pt modelId="{A58A0F34-646E-4BD2-8260-F90C2C90B3C0}" type="pres">
      <dgm:prSet presAssocID="{CBDC91D4-45FE-49B7-8593-AA2E44EFEF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FC5831-99BF-4190-A197-022B23680597}" type="pres">
      <dgm:prSet presAssocID="{9E25E007-2F22-42B7-9654-AE30819BD9D8}" presName="parentText" presStyleLbl="node1" presStyleIdx="0" presStyleCnt="1" custScaleY="108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0BDE7-1877-44DF-A63C-A1DF9AD8C76A}" srcId="{CBDC91D4-45FE-49B7-8593-AA2E44EFEF48}" destId="{9E25E007-2F22-42B7-9654-AE30819BD9D8}" srcOrd="0" destOrd="0" parTransId="{3AA0FA6B-31CE-4128-A9FC-8DD861BE618E}" sibTransId="{295A1A2A-B2E6-484C-A3E0-F7A79E0ADD5A}"/>
    <dgm:cxn modelId="{4EF1DBF9-DD1E-4EFA-B93B-9E2F99AED5F4}" type="presOf" srcId="{CBDC91D4-45FE-49B7-8593-AA2E44EFEF48}" destId="{A58A0F34-646E-4BD2-8260-F90C2C90B3C0}" srcOrd="0" destOrd="0" presId="urn:microsoft.com/office/officeart/2005/8/layout/vList2"/>
    <dgm:cxn modelId="{80F8AB29-4E28-40D5-8724-4874DA174305}" type="presOf" srcId="{9E25E007-2F22-42B7-9654-AE30819BD9D8}" destId="{77FC5831-99BF-4190-A197-022B23680597}" srcOrd="0" destOrd="0" presId="urn:microsoft.com/office/officeart/2005/8/layout/vList2"/>
    <dgm:cxn modelId="{97E73E9D-5246-4E52-B40B-A79D103890B4}" type="presParOf" srcId="{A58A0F34-646E-4BD2-8260-F90C2C90B3C0}" destId="{77FC5831-99BF-4190-A197-022B236805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6A054-234F-4F4F-A98D-7B7CEC435DFC}">
      <dsp:nvSpPr>
        <dsp:cNvPr id="0" name=""/>
        <dsp:cNvSpPr/>
      </dsp:nvSpPr>
      <dsp:spPr>
        <a:xfrm>
          <a:off x="0" y="1785652"/>
          <a:ext cx="7776864" cy="2813849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b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latin typeface="Georgia" pitchFamily="18" charset="0"/>
            </a:rPr>
            <a:t>ВВОДНАЯ </a:t>
          </a:r>
        </a:p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latin typeface="Georgia" pitchFamily="18" charset="0"/>
            </a:rPr>
            <a:t>ЧАСТЬ</a:t>
          </a:r>
          <a:endParaRPr lang="ru-RU" sz="6500" kern="1200" dirty="0">
            <a:latin typeface="Georgia" pitchFamily="18" charset="0"/>
          </a:endParaRPr>
        </a:p>
      </dsp:txBody>
      <dsp:txXfrm>
        <a:off x="137361" y="1923013"/>
        <a:ext cx="7502142" cy="2539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401E6-8D6A-45B2-ACC1-3DF1C971F37D}">
      <dsp:nvSpPr>
        <dsp:cNvPr id="0" name=""/>
        <dsp:cNvSpPr/>
      </dsp:nvSpPr>
      <dsp:spPr>
        <a:xfrm>
          <a:off x="0" y="279409"/>
          <a:ext cx="7776863" cy="520182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+mj-lt"/>
            </a:rPr>
            <a:t>«Граждане и бизнес должны знать, куда направляются уплачиваемые ими налоги. Это требует высокого уровня прозрачности бюджета и бюджетного процесса» </a:t>
          </a:r>
          <a:r>
            <a:rPr lang="ru-RU" sz="3900" kern="1200" dirty="0" smtClean="0"/>
            <a:t/>
          </a:r>
          <a:br>
            <a:rPr lang="ru-RU" sz="3900" kern="1200" dirty="0" smtClean="0"/>
          </a:br>
          <a:r>
            <a:rPr lang="ru-RU" sz="3900" kern="1200" dirty="0" smtClean="0"/>
            <a:t>                                                             </a:t>
          </a:r>
          <a:br>
            <a:rPr lang="ru-RU" sz="3900" kern="1200" dirty="0" smtClean="0"/>
          </a:br>
          <a:r>
            <a:rPr lang="ru-RU" sz="3900" kern="1200" dirty="0" smtClean="0"/>
            <a:t>                                 </a:t>
          </a:r>
          <a:r>
            <a:rPr lang="ru-RU" sz="3900" kern="1200" dirty="0" err="1" smtClean="0">
              <a:latin typeface="+mj-lt"/>
            </a:rPr>
            <a:t>В.В.Путин</a:t>
          </a:r>
          <a:r>
            <a:rPr lang="ru-RU" sz="3900" kern="1200" dirty="0" smtClean="0"/>
            <a:t> </a:t>
          </a:r>
          <a:endParaRPr lang="ru-RU" sz="3900" kern="1200" dirty="0"/>
        </a:p>
      </dsp:txBody>
      <dsp:txXfrm>
        <a:off x="253932" y="533341"/>
        <a:ext cx="7268999" cy="4693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CDFD5-3E6D-41BF-AED9-BD6AF2D111C7}">
      <dsp:nvSpPr>
        <dsp:cNvPr id="0" name=""/>
        <dsp:cNvSpPr/>
      </dsp:nvSpPr>
      <dsp:spPr>
        <a:xfrm>
          <a:off x="0" y="5"/>
          <a:ext cx="7632848" cy="2592276"/>
        </a:xfrm>
        <a:prstGeom prst="chevr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Постановление администрации муниципального образования «</a:t>
          </a:r>
          <a:r>
            <a:rPr lang="ru-RU" sz="1500" kern="1200" dirty="0" err="1" smtClean="0"/>
            <a:t>Чердаклинский</a:t>
          </a:r>
          <a:r>
            <a:rPr lang="ru-RU" sz="1500" kern="1200" dirty="0" smtClean="0"/>
            <a:t> район» Ульяновской области от 21.05.2014 №546 «Об утверждении Порядка представления информации о бюджете муниципального образования «</a:t>
          </a:r>
          <a:r>
            <a:rPr lang="ru-RU" sz="1500" kern="1200" dirty="0" err="1" smtClean="0"/>
            <a:t>Чердаклинское</a:t>
          </a:r>
          <a:r>
            <a:rPr lang="ru-RU" sz="1500" kern="1200" dirty="0" smtClean="0"/>
            <a:t> городское поселение» </a:t>
          </a:r>
          <a:r>
            <a:rPr lang="ru-RU" sz="1500" kern="1200" dirty="0" err="1" smtClean="0"/>
            <a:t>Чердаклинского</a:t>
          </a:r>
          <a:r>
            <a:rPr lang="ru-RU" sz="1500" kern="1200" dirty="0" smtClean="0"/>
            <a:t> района Ульяновской области на очередной финансовый год и плановый период и отчёта об исполнении бюджета муниципального образования «</a:t>
          </a:r>
          <a:r>
            <a:rPr lang="ru-RU" sz="1500" kern="1200" dirty="0" err="1" smtClean="0"/>
            <a:t>Чердаклинское</a:t>
          </a:r>
          <a:r>
            <a:rPr lang="ru-RU" sz="1500" kern="1200" dirty="0" smtClean="0"/>
            <a:t> городское поселение» </a:t>
          </a:r>
          <a:r>
            <a:rPr lang="ru-RU" sz="1500" kern="1200" dirty="0" err="1" smtClean="0"/>
            <a:t>Чердаклинского</a:t>
          </a:r>
          <a:r>
            <a:rPr lang="ru-RU" sz="1500" kern="1200" dirty="0" smtClean="0"/>
            <a:t> района Ульяновской области за отчётный финансовый год в доступной для граждан форме»</a:t>
          </a:r>
          <a:endParaRPr lang="ru-RU" sz="1500" kern="1200" dirty="0"/>
        </a:p>
      </dsp:txBody>
      <dsp:txXfrm>
        <a:off x="1296138" y="5"/>
        <a:ext cx="5040572" cy="2592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95180-0B84-4698-A473-73A5E9568EF0}">
      <dsp:nvSpPr>
        <dsp:cNvPr id="0" name=""/>
        <dsp:cNvSpPr/>
      </dsp:nvSpPr>
      <dsp:spPr>
        <a:xfrm>
          <a:off x="0" y="212719"/>
          <a:ext cx="7632848" cy="53352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+mj-lt"/>
            </a:rPr>
            <a:t>ПОКАЗАТЕЛИ СОЦИАЛЬНО-ЭКОНОМИЧЕСКОГО РАЗВИТИЯ МУНИЦИПАЛЬНОГО ОБРАЗОВАНИЯ «ЧЕРДАКЛИНСКОЕ ГОРОДСКОЕ ПОСЕЛЕНИЕ»</a:t>
          </a:r>
          <a:endParaRPr lang="ru-RU" sz="4000" kern="1200" dirty="0">
            <a:latin typeface="+mj-lt"/>
          </a:endParaRPr>
        </a:p>
      </dsp:txBody>
      <dsp:txXfrm>
        <a:off x="260443" y="473162"/>
        <a:ext cx="7111962" cy="48143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63EFB-4FA4-4DBF-ACD4-BD2450682D33}">
      <dsp:nvSpPr>
        <dsp:cNvPr id="0" name=""/>
        <dsp:cNvSpPr/>
      </dsp:nvSpPr>
      <dsp:spPr>
        <a:xfrm>
          <a:off x="0" y="247819"/>
          <a:ext cx="7632847" cy="52650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latin typeface="+mj-lt"/>
            </a:rPr>
            <a:t>ОБЩИЕ ХАРАКТЕРИСТКИ ДОХОДОВ И РАСХОДОВ МЕСТНОГО БЮДЖЕТА ЧЕРДАКЛИНСКОГО ГОРОДСКОГО ПОСЕЛЕНИЯ</a:t>
          </a:r>
          <a:endParaRPr lang="ru-RU" sz="4500" kern="1200" dirty="0">
            <a:latin typeface="+mj-lt"/>
          </a:endParaRPr>
        </a:p>
      </dsp:txBody>
      <dsp:txXfrm>
        <a:off x="257016" y="504835"/>
        <a:ext cx="7118815" cy="47509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20BCC-C1A1-4A59-8B18-8A840CF52032}">
      <dsp:nvSpPr>
        <dsp:cNvPr id="0" name=""/>
        <dsp:cNvSpPr/>
      </dsp:nvSpPr>
      <dsp:spPr>
        <a:xfrm>
          <a:off x="0" y="218836"/>
          <a:ext cx="7632848" cy="5250959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latin typeface="+mj-lt"/>
            </a:rPr>
            <a:t>ДОХОДЫ БЮДЖЕТА МУНИЦИПАЛЬНОГО ОБРАЗОВАНИЯ «ЧЕРДАКЛИНСКОЕ ГОРОДСКОЕ ПОСЕЛЕНИЕ»</a:t>
          </a:r>
          <a:endParaRPr lang="ru-RU" sz="5100" kern="1200" dirty="0">
            <a:latin typeface="+mj-lt"/>
          </a:endParaRPr>
        </a:p>
      </dsp:txBody>
      <dsp:txXfrm>
        <a:off x="256331" y="475167"/>
        <a:ext cx="7120186" cy="47382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0714F-7407-461F-8AAC-DC1AF6CF327B}">
      <dsp:nvSpPr>
        <dsp:cNvPr id="0" name=""/>
        <dsp:cNvSpPr/>
      </dsp:nvSpPr>
      <dsp:spPr>
        <a:xfrm>
          <a:off x="0" y="229547"/>
          <a:ext cx="7704856" cy="5250959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latin typeface="+mj-lt"/>
            </a:rPr>
            <a:t>РАСХОДЫ БЮДЖЕТА МУНИЦИПАЛЬНОГО ОБРАЗОВАНИЯ «ЧЕРДАКЛИНСКОЕ ГОРОДСКОЕ ПОСЕЛЕНИЕ» </a:t>
          </a:r>
          <a:endParaRPr lang="ru-RU" sz="5100" kern="1200" dirty="0">
            <a:latin typeface="+mj-lt"/>
          </a:endParaRPr>
        </a:p>
      </dsp:txBody>
      <dsp:txXfrm>
        <a:off x="256331" y="485878"/>
        <a:ext cx="7192194" cy="47382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C5831-99BF-4190-A197-022B23680597}">
      <dsp:nvSpPr>
        <dsp:cNvPr id="0" name=""/>
        <dsp:cNvSpPr/>
      </dsp:nvSpPr>
      <dsp:spPr>
        <a:xfrm>
          <a:off x="0" y="66225"/>
          <a:ext cx="7776863" cy="5628189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УПРАВЛЕНИЕ ФИНАНСОВ МУНИЦИПАЛЬНОГО ОБРАЗОВАНИЯ «ЧЕРДАКЛИНСКИЙ РАЙОН» УЛЬЯНОВСКОЙ ОБЛАСТИ</a:t>
          </a:r>
          <a:br>
            <a:rPr lang="ru-RU" sz="2800" b="1" kern="1200" dirty="0" smtClean="0">
              <a:latin typeface="+mj-lt"/>
            </a:rPr>
          </a:br>
          <a:r>
            <a:rPr lang="ru-RU" sz="2800" b="1" kern="1200" dirty="0" smtClean="0">
              <a:latin typeface="+mj-lt"/>
            </a:rPr>
            <a:t/>
          </a:r>
          <a:br>
            <a:rPr lang="ru-RU" sz="2800" b="1" kern="1200" dirty="0" smtClean="0">
              <a:latin typeface="+mj-lt"/>
            </a:rPr>
          </a:br>
          <a:r>
            <a:rPr lang="ru-RU" sz="2800" b="1" kern="1200" dirty="0" smtClean="0">
              <a:latin typeface="+mj-lt"/>
            </a:rPr>
            <a:t>Советская ул., д.6, </a:t>
          </a:r>
          <a:r>
            <a:rPr lang="ru-RU" sz="2800" b="1" kern="1200" dirty="0" err="1" smtClean="0">
              <a:latin typeface="+mj-lt"/>
            </a:rPr>
            <a:t>р.п.Чердаклы</a:t>
          </a:r>
          <a:r>
            <a:rPr lang="ru-RU" sz="2800" b="1" kern="1200" dirty="0" smtClean="0">
              <a:latin typeface="+mj-lt"/>
            </a:rPr>
            <a:t>, </a:t>
          </a:r>
          <a:br>
            <a:rPr lang="ru-RU" sz="2800" b="1" kern="1200" dirty="0" smtClean="0">
              <a:latin typeface="+mj-lt"/>
            </a:rPr>
          </a:br>
          <a:r>
            <a:rPr lang="ru-RU" sz="2800" b="1" kern="1200" dirty="0" smtClean="0">
              <a:latin typeface="+mj-lt"/>
            </a:rPr>
            <a:t>Ульяновская обл., </a:t>
          </a:r>
          <a:r>
            <a:rPr lang="ru-RU" sz="2800" b="1" kern="1200" dirty="0" smtClean="0">
              <a:latin typeface="BatangChe" pitchFamily="49" charset="-127"/>
              <a:ea typeface="BatangChe" pitchFamily="49" charset="-127"/>
            </a:rPr>
            <a:t>433400</a:t>
          </a:r>
          <a:r>
            <a:rPr lang="ru-RU" sz="2800" b="1" kern="1200" dirty="0" smtClean="0">
              <a:latin typeface="+mj-lt"/>
            </a:rPr>
            <a:t/>
          </a:r>
          <a:br>
            <a:rPr lang="ru-RU" sz="2800" b="1" kern="1200" dirty="0" smtClean="0">
              <a:latin typeface="+mj-lt"/>
            </a:rPr>
          </a:br>
          <a:r>
            <a:rPr lang="ru-RU" sz="2800" b="1" kern="1200" dirty="0" smtClean="0">
              <a:latin typeface="+mj-lt"/>
            </a:rPr>
            <a:t/>
          </a:r>
          <a:br>
            <a:rPr lang="ru-RU" sz="2800" b="1" kern="1200" dirty="0" smtClean="0">
              <a:latin typeface="+mj-lt"/>
            </a:rPr>
          </a:br>
          <a:r>
            <a:rPr lang="ru-RU" sz="2800" b="1" kern="1200" dirty="0" smtClean="0">
              <a:latin typeface="+mj-lt"/>
            </a:rPr>
            <a:t>тел./факс </a:t>
          </a:r>
          <a:r>
            <a:rPr lang="ru-RU" sz="2800" b="1" kern="1200" dirty="0" smtClean="0">
              <a:latin typeface="BatangChe" pitchFamily="49" charset="-127"/>
              <a:ea typeface="BatangChe" pitchFamily="49" charset="-127"/>
            </a:rPr>
            <a:t>(88422231) 21456/22059</a:t>
          </a:r>
          <a:r>
            <a:rPr lang="ru-RU" sz="2800" b="1" kern="1200" dirty="0" smtClean="0">
              <a:latin typeface="+mj-lt"/>
            </a:rPr>
            <a:t/>
          </a:r>
          <a:br>
            <a:rPr lang="ru-RU" sz="2800" b="1" kern="1200" dirty="0" smtClean="0">
              <a:latin typeface="+mj-lt"/>
            </a:rPr>
          </a:br>
          <a:r>
            <a:rPr lang="ru-RU" sz="2800" b="1" kern="1200" dirty="0" smtClean="0">
              <a:latin typeface="+mj-lt"/>
            </a:rPr>
            <a:t/>
          </a:r>
          <a:br>
            <a:rPr lang="ru-RU" sz="2800" b="1" kern="1200" dirty="0" smtClean="0">
              <a:latin typeface="+mj-lt"/>
            </a:rPr>
          </a:br>
          <a:r>
            <a:rPr lang="en-US" sz="2800" b="1" kern="1200" dirty="0" smtClean="0">
              <a:latin typeface="+mj-lt"/>
            </a:rPr>
            <a:t>E-mail</a:t>
          </a:r>
          <a:r>
            <a:rPr lang="ru-RU" sz="2800" b="1" kern="1200" dirty="0" smtClean="0">
              <a:latin typeface="+mj-lt"/>
            </a:rPr>
            <a:t>: </a:t>
          </a:r>
          <a:r>
            <a:rPr lang="en-US" sz="2800" b="1" kern="1200" dirty="0" err="1" smtClean="0">
              <a:latin typeface="+mj-lt"/>
            </a:rPr>
            <a:t>cherdaklyuf@mail</a:t>
          </a:r>
          <a:r>
            <a:rPr lang="en-US" sz="2800" b="1" kern="1200" dirty="0" smtClean="0">
              <a:latin typeface="+mj-lt"/>
            </a:rPr>
            <a:t>/</a:t>
          </a:r>
          <a:r>
            <a:rPr lang="en-US" sz="2800" b="1" kern="1200" dirty="0" err="1" smtClean="0">
              <a:latin typeface="+mj-lt"/>
            </a:rPr>
            <a:t>ru</a:t>
          </a:r>
          <a:endParaRPr lang="ru-RU" sz="2800" kern="1200" dirty="0">
            <a:latin typeface="+mj-lt"/>
          </a:endParaRPr>
        </a:p>
      </dsp:txBody>
      <dsp:txXfrm>
        <a:off x="274746" y="340971"/>
        <a:ext cx="7227371" cy="5078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8A9D991-1933-4392-B4B0-E311BC958C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8A9D991-1933-4392-B4B0-E311BC958C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8A9D991-1933-4392-B4B0-E311BC958C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A9D991-1933-4392-B4B0-E311BC958C6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800" b="1" dirty="0" smtClean="0">
                <a:solidFill>
                  <a:schemeClr val="tx1"/>
                </a:solidFill>
                <a:latin typeface="Georgia" pitchFamily="18" charset="0"/>
              </a:rPr>
              <a:t>Бюджет муниципального образования «</a:t>
            </a:r>
            <a:r>
              <a:rPr lang="ru-RU" sz="3800" b="1" dirty="0" err="1" smtClean="0">
                <a:solidFill>
                  <a:schemeClr val="tx1"/>
                </a:solidFill>
                <a:latin typeface="Georgia" pitchFamily="18" charset="0"/>
              </a:rPr>
              <a:t>Чердаклинское</a:t>
            </a:r>
            <a:r>
              <a:rPr lang="ru-RU" sz="3800" b="1" dirty="0" smtClean="0">
                <a:solidFill>
                  <a:schemeClr val="tx1"/>
                </a:solidFill>
                <a:latin typeface="Georgia" pitchFamily="18" charset="0"/>
              </a:rPr>
              <a:t> городское поселение» </a:t>
            </a:r>
            <a:r>
              <a:rPr lang="ru-RU" sz="3800" b="1" dirty="0" err="1" smtClean="0">
                <a:solidFill>
                  <a:schemeClr val="tx1"/>
                </a:solidFill>
                <a:latin typeface="Georgia" pitchFamily="18" charset="0"/>
              </a:rPr>
              <a:t>Чердаклинского</a:t>
            </a:r>
            <a:r>
              <a:rPr lang="ru-RU" sz="3800" b="1" dirty="0" smtClean="0">
                <a:solidFill>
                  <a:schemeClr val="tx1"/>
                </a:solidFill>
                <a:latin typeface="Georgia" pitchFamily="18" charset="0"/>
              </a:rPr>
              <a:t> района Ульяновской области на 2015 год и плановый период 2016 и 2017 годов</a:t>
            </a:r>
            <a: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600" b="1" dirty="0">
                <a:latin typeface="Georgia" pitchFamily="18" charset="0"/>
              </a:rPr>
              <a:t/>
            </a:r>
            <a:br>
              <a:rPr lang="ru-RU" sz="3600" b="1" dirty="0"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БЮДЖЕТ ДЛЯ ГРАЖДАН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latin typeface="Georgia" pitchFamily="18" charset="0"/>
              </a:rPr>
              <a:t/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2700" b="1" dirty="0" err="1" smtClean="0">
                <a:latin typeface="Georgia" pitchFamily="18" charset="0"/>
              </a:rPr>
              <a:t>р.п.Чердаклы</a:t>
            </a:r>
            <a:r>
              <a:rPr lang="ru-RU" sz="2700" b="1" dirty="0" smtClean="0">
                <a:latin typeface="Georgia" pitchFamily="18" charset="0"/>
              </a:rPr>
              <a:t> 2014 год</a:t>
            </a:r>
            <a: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</a:br>
            <a:endParaRPr lang="ru-RU" sz="3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8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632848" cy="576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58318755"/>
              </p:ext>
            </p:extLst>
          </p:nvPr>
        </p:nvGraphicFramePr>
        <p:xfrm>
          <a:off x="755576" y="548680"/>
          <a:ext cx="763284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26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32847" cy="576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10204886"/>
              </p:ext>
            </p:extLst>
          </p:nvPr>
        </p:nvGraphicFramePr>
        <p:xfrm>
          <a:off x="755576" y="620688"/>
          <a:ext cx="763284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742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3" cy="576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45061367"/>
              </p:ext>
            </p:extLst>
          </p:nvPr>
        </p:nvGraphicFramePr>
        <p:xfrm>
          <a:off x="683568" y="548680"/>
          <a:ext cx="7776864" cy="570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30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576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02416979"/>
              </p:ext>
            </p:extLst>
          </p:nvPr>
        </p:nvGraphicFramePr>
        <p:xfrm>
          <a:off x="683568" y="548680"/>
          <a:ext cx="7776864" cy="570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32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56299544"/>
              </p:ext>
            </p:extLst>
          </p:nvPr>
        </p:nvGraphicFramePr>
        <p:xfrm>
          <a:off x="755576" y="548680"/>
          <a:ext cx="770485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34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05830402"/>
              </p:ext>
            </p:extLst>
          </p:nvPr>
        </p:nvGraphicFramePr>
        <p:xfrm>
          <a:off x="755576" y="548680"/>
          <a:ext cx="770485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0410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53453444"/>
              </p:ext>
            </p:extLst>
          </p:nvPr>
        </p:nvGraphicFramePr>
        <p:xfrm>
          <a:off x="683568" y="548680"/>
          <a:ext cx="777686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8750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34146962"/>
              </p:ext>
            </p:extLst>
          </p:nvPr>
        </p:nvGraphicFramePr>
        <p:xfrm>
          <a:off x="683568" y="548680"/>
          <a:ext cx="777686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29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704856" cy="1152128"/>
          </a:xfrm>
        </p:spPr>
        <p:txBody>
          <a:bodyPr>
            <a:noAutofit/>
          </a:bodyPr>
          <a:lstStyle/>
          <a:p>
            <a:r>
              <a:rPr lang="ru-RU" sz="1600" b="1" dirty="0"/>
              <a:t>ДОЛЯ ПРОТЯЖЁННОСТИ АВТОМОБИЛЬНЫХ ДОРОГ ОБЩЕГО ПОЛЬЗОВАНИЯ, НЕ ОТВЕЧАЮЩИХ НОРМАТИВНЫМ ТРЕБОВАНИЯМ В ОБЩЕЙ ПРОТЯЖЁННОСТИ АВТОМОБИЛЬНЫХ ДОРОГ ОБЩЕГО ПОЛЬЗОВАНИЯ МУНИЦИПАЛЬНОГО ЗНАЧЕНИЯ, %</a:t>
            </a:r>
            <a:endParaRPr lang="ru-RU" sz="1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14300920"/>
              </p:ext>
            </p:extLst>
          </p:nvPr>
        </p:nvGraphicFramePr>
        <p:xfrm>
          <a:off x="755576" y="1628800"/>
          <a:ext cx="7704856" cy="464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58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1837408"/>
              </p:ext>
            </p:extLst>
          </p:nvPr>
        </p:nvGraphicFramePr>
        <p:xfrm>
          <a:off x="755576" y="548680"/>
          <a:ext cx="7632847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1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20187519"/>
              </p:ext>
            </p:extLst>
          </p:nvPr>
        </p:nvGraphicFramePr>
        <p:xfrm>
          <a:off x="683568" y="274638"/>
          <a:ext cx="7776864" cy="6394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7596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 anchor="t">
            <a:normAutofit/>
          </a:bodyPr>
          <a:lstStyle/>
          <a:p>
            <a:r>
              <a:rPr lang="ru-RU" sz="2000" b="1" dirty="0" smtClean="0"/>
              <a:t>ПАРАМЕТРЫ МЕСТНОГО БЮДЖЕТА ЧЕРДАКЛИНСКОГО  ГОРОДСКОГО ПОСЕЛЕНИЯ НА  </a:t>
            </a:r>
            <a:r>
              <a:rPr lang="ru-RU" sz="2000" b="1" dirty="0" smtClean="0">
                <a:latin typeface="+mn-lt"/>
                <a:ea typeface="Batang" pitchFamily="18" charset="-127"/>
              </a:rPr>
              <a:t>2015-2017</a:t>
            </a:r>
            <a:r>
              <a:rPr lang="ru-RU" sz="2000" b="1" dirty="0" smtClean="0"/>
              <a:t> ГОДЫ, </a:t>
            </a:r>
            <a:r>
              <a:rPr lang="ru-RU" sz="2000" b="1" dirty="0" err="1" smtClean="0"/>
              <a:t>тыс.рублей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525098"/>
              </p:ext>
            </p:extLst>
          </p:nvPr>
        </p:nvGraphicFramePr>
        <p:xfrm>
          <a:off x="755576" y="1574206"/>
          <a:ext cx="7704855" cy="45365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11341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2014 год (</a:t>
                      </a:r>
                      <a:r>
                        <a:rPr lang="ru-RU" dirty="0" err="1" smtClean="0">
                          <a:latin typeface="+mj-lt"/>
                        </a:rPr>
                        <a:t>первонач.план</a:t>
                      </a:r>
                      <a:r>
                        <a:rPr lang="ru-RU" dirty="0" smtClean="0">
                          <a:latin typeface="+mj-lt"/>
                        </a:rPr>
                        <a:t>)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2015 год (прогноз)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2016 год (прогноз)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2017 год (прогноз)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1134126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35240,3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37398,4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40150,3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42756,5</a:t>
                      </a:r>
                      <a:endParaRPr lang="ru-RU" dirty="0"/>
                    </a:p>
                  </a:txBody>
                  <a:tcPr anchor="ctr"/>
                </a:tc>
              </a:tr>
              <a:tr h="1134126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35240,3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37398,4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40150,3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42756,5</a:t>
                      </a:r>
                      <a:endParaRPr lang="ru-RU" dirty="0"/>
                    </a:p>
                  </a:txBody>
                  <a:tcPr anchor="ctr"/>
                </a:tc>
              </a:tr>
              <a:tr h="1134126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632847" cy="100811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ОБЪЁМ ДОХОДОВ И РАСХОДОВ МЕСТНОГО БЮДЖЕТА ЧЕРДАКЛИНСКОГО ГОРОДСКОГО ПОСЕЛЕНИЯ В РАСЧЁТЕ НА </a:t>
            </a:r>
            <a:r>
              <a:rPr lang="ru-RU" sz="1800" b="1" dirty="0" smtClean="0">
                <a:latin typeface="+mn-lt"/>
                <a:ea typeface="Batang" pitchFamily="18" charset="-127"/>
              </a:rPr>
              <a:t>1</a:t>
            </a:r>
            <a:r>
              <a:rPr lang="ru-RU" sz="1800" b="1" dirty="0" smtClean="0"/>
              <a:t> ЖИТЕЛЯ, </a:t>
            </a:r>
            <a:r>
              <a:rPr lang="ru-RU" sz="1800" b="1" dirty="0" err="1" smtClean="0"/>
              <a:t>тыс.рублей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81987403"/>
              </p:ext>
            </p:extLst>
          </p:nvPr>
        </p:nvGraphicFramePr>
        <p:xfrm>
          <a:off x="755576" y="1700808"/>
          <a:ext cx="77048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10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488831" cy="1296144"/>
          </a:xfrm>
        </p:spPr>
        <p:txBody>
          <a:bodyPr anchor="ctr">
            <a:normAutofit/>
          </a:bodyPr>
          <a:lstStyle/>
          <a:p>
            <a:r>
              <a:rPr lang="ru-RU" sz="2400" b="1" dirty="0" smtClean="0"/>
              <a:t>ОСНОВНЫЕ ПРИОРИТЕТЫ БЮДЖЕТНОЙ ПОЛИТИКИ НА </a:t>
            </a:r>
            <a:r>
              <a:rPr lang="ru-RU" sz="2400" b="1" dirty="0" smtClean="0">
                <a:latin typeface="+mn-lt"/>
                <a:ea typeface="BatangChe" pitchFamily="49" charset="-127"/>
              </a:rPr>
              <a:t>2015-2017</a:t>
            </a:r>
            <a:r>
              <a:rPr lang="ru-RU" sz="2400" b="1" dirty="0" smtClean="0"/>
              <a:t> ГОДЫ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632848" cy="4608512"/>
          </a:xfrm>
        </p:spPr>
        <p:txBody>
          <a:bodyPr anchor="ctr">
            <a:no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Обеспечение долгосрочной сбалансированности бюджета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Повышение качества муниципальных программ и расширение их использования в бюджетном планировании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Повышение эффективности оказания муниципальных услуг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Дальнейшая реализация проекта «Открытый бюджет»</a:t>
            </a:r>
            <a:endParaRPr lang="ru-RU" sz="24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20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ПРОГНОЗ ОСНОВНЫХ ХАРАКТЕРИСТИК МЕСТНОГО БЮДЖЕТА ЧЕРДАКЛИНСКОГО ГОРОДСКОГО ПОСЕЛЕНИЯ НА </a:t>
            </a:r>
            <a:r>
              <a:rPr lang="ru-RU" sz="2000" b="1" dirty="0" smtClean="0">
                <a:latin typeface="+mn-lt"/>
                <a:ea typeface="BatangChe" pitchFamily="49" charset="-127"/>
              </a:rPr>
              <a:t>2015</a:t>
            </a:r>
            <a:r>
              <a:rPr lang="ru-RU" sz="2000" b="1" dirty="0" smtClean="0"/>
              <a:t> ГОД И ПЛАНОВЫЙ ПЕРИОД </a:t>
            </a:r>
            <a:r>
              <a:rPr lang="ru-RU" sz="2000" b="1" dirty="0" smtClean="0">
                <a:latin typeface="+mn-lt"/>
                <a:ea typeface="BatangChe" pitchFamily="49" charset="-127"/>
              </a:rPr>
              <a:t>2016 </a:t>
            </a:r>
            <a:r>
              <a:rPr lang="ru-RU" sz="2000" b="1" dirty="0" smtClean="0">
                <a:ea typeface="BatangChe" pitchFamily="49" charset="-127"/>
              </a:rPr>
              <a:t>и</a:t>
            </a:r>
            <a:r>
              <a:rPr lang="ru-RU" sz="2000" b="1" dirty="0" smtClean="0">
                <a:latin typeface="+mn-lt"/>
                <a:ea typeface="BatangChe" pitchFamily="49" charset="-127"/>
              </a:rPr>
              <a:t> 2017 </a:t>
            </a:r>
            <a:r>
              <a:rPr lang="ru-RU" sz="2000" b="1" dirty="0" smtClean="0"/>
              <a:t>ГОДОВ, </a:t>
            </a:r>
            <a:r>
              <a:rPr lang="ru-RU" sz="2000" b="1" dirty="0" err="1" smtClean="0"/>
              <a:t>тыс.рублей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14243"/>
              </p:ext>
            </p:extLst>
          </p:nvPr>
        </p:nvGraphicFramePr>
        <p:xfrm>
          <a:off x="755576" y="2276874"/>
          <a:ext cx="7704856" cy="42147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6214"/>
                <a:gridCol w="1926214"/>
                <a:gridCol w="1926214"/>
                <a:gridCol w="1926214"/>
              </a:tblGrid>
              <a:tr h="6600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Наименование показателя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2015 год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2016 год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2017 год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ea typeface="BatangChe" pitchFamily="49" charset="-127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ea typeface="BatangChe" pitchFamily="49" charset="-127"/>
                          <a:cs typeface="Arial" pitchFamily="34" charset="0"/>
                        </a:rPr>
                        <a:t>34029,6</a:t>
                      </a:r>
                    </a:p>
                    <a:p>
                      <a:pPr algn="ctr"/>
                      <a:endParaRPr lang="ru-RU" b="1" dirty="0">
                        <a:latin typeface="Arial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ea typeface="BatangChe" pitchFamily="49" charset="-127"/>
                          <a:cs typeface="Arial" pitchFamily="34" charset="0"/>
                        </a:rPr>
                        <a:t>36781,5</a:t>
                      </a:r>
                      <a:endParaRPr lang="ru-RU" dirty="0">
                        <a:latin typeface="Arial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ea typeface="BatangChe" pitchFamily="49" charset="-127"/>
                          <a:cs typeface="Arial" pitchFamily="34" charset="0"/>
                        </a:rPr>
                        <a:t>39387,7</a:t>
                      </a:r>
                      <a:endParaRPr lang="ru-RU" dirty="0">
                        <a:latin typeface="Arial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ea typeface="BatangChe" pitchFamily="49" charset="-127"/>
                          <a:cs typeface="Arial" pitchFamily="34" charset="0"/>
                        </a:rPr>
                        <a:t>3368,8</a:t>
                      </a:r>
                      <a:endParaRPr lang="ru-RU" dirty="0">
                        <a:latin typeface="Arial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ea typeface="BatangChe" pitchFamily="49" charset="-127"/>
                          <a:cs typeface="Arial" pitchFamily="34" charset="0"/>
                        </a:rPr>
                        <a:t>3368,8</a:t>
                      </a:r>
                      <a:endParaRPr lang="ru-RU" dirty="0">
                        <a:latin typeface="Arial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ea typeface="BatangChe" pitchFamily="49" charset="-127"/>
                          <a:cs typeface="Arial" pitchFamily="34" charset="0"/>
                        </a:rPr>
                        <a:t>3368,8</a:t>
                      </a:r>
                      <a:endParaRPr lang="ru-RU" dirty="0">
                        <a:latin typeface="Arial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ea typeface="BatangChe" pitchFamily="49" charset="-127"/>
                          <a:cs typeface="Arial" pitchFamily="34" charset="0"/>
                        </a:rPr>
                        <a:t>37398,4</a:t>
                      </a:r>
                      <a:endParaRPr lang="ru-RU" dirty="0">
                        <a:latin typeface="Arial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ea typeface="BatangChe" pitchFamily="49" charset="-127"/>
                          <a:cs typeface="Arial" pitchFamily="34" charset="0"/>
                        </a:rPr>
                        <a:t>40150,3</a:t>
                      </a:r>
                      <a:endParaRPr lang="ru-RU" dirty="0">
                        <a:latin typeface="Arial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ea typeface="BatangChe" pitchFamily="49" charset="-127"/>
                          <a:cs typeface="Arial" pitchFamily="34" charset="0"/>
                        </a:rPr>
                        <a:t>42756,5</a:t>
                      </a:r>
                      <a:endParaRPr lang="ru-RU" dirty="0">
                        <a:latin typeface="Arial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ea typeface="BatangChe" pitchFamily="49" charset="-127"/>
                          <a:cs typeface="Arial" pitchFamily="34" charset="0"/>
                        </a:rPr>
                        <a:t>37398,4</a:t>
                      </a:r>
                      <a:endParaRPr lang="ru-RU" dirty="0">
                        <a:latin typeface="Arial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ea typeface="BatangChe" pitchFamily="49" charset="-127"/>
                          <a:cs typeface="Arial" pitchFamily="34" charset="0"/>
                        </a:rPr>
                        <a:t>40150,3</a:t>
                      </a:r>
                      <a:endParaRPr lang="ru-RU" dirty="0">
                        <a:latin typeface="Arial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ea typeface="BatangChe" pitchFamily="49" charset="-127"/>
                          <a:cs typeface="Arial" pitchFamily="34" charset="0"/>
                        </a:rPr>
                        <a:t>42756,5</a:t>
                      </a:r>
                      <a:endParaRPr lang="ru-RU" dirty="0">
                        <a:latin typeface="Arial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(-)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3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28413118"/>
              </p:ext>
            </p:extLst>
          </p:nvPr>
        </p:nvGraphicFramePr>
        <p:xfrm>
          <a:off x="755577" y="548680"/>
          <a:ext cx="76328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7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93610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СТРУКТУРА НАЛОГОВЫХ И НЕНАЛОГОВЫХ ДОХОДОВ МЕСТНОГО БЮДЖЕТА, </a:t>
            </a:r>
            <a:r>
              <a:rPr lang="ru-RU" sz="2400" b="1" dirty="0" err="1" smtClean="0"/>
              <a:t>тыс.рублей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58234"/>
              </p:ext>
            </p:extLst>
          </p:nvPr>
        </p:nvGraphicFramePr>
        <p:xfrm>
          <a:off x="1115616" y="1412776"/>
          <a:ext cx="6839746" cy="48092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7705"/>
                <a:gridCol w="1296144"/>
                <a:gridCol w="1224136"/>
                <a:gridCol w="1224136"/>
                <a:gridCol w="1187625"/>
              </a:tblGrid>
              <a:tr h="67089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Показатель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2014 год (первонач. </a:t>
                      </a:r>
                      <a:r>
                        <a:rPr lang="ru-RU" sz="1600" b="1" dirty="0" err="1" smtClean="0">
                          <a:latin typeface="+mj-lt"/>
                        </a:rPr>
                        <a:t>утвержд</a:t>
                      </a:r>
                      <a:r>
                        <a:rPr lang="ru-RU" sz="1600" b="1" dirty="0" smtClean="0">
                          <a:latin typeface="+mj-lt"/>
                        </a:rPr>
                        <a:t>. бюджет)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2015 год (прогноз)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2016 год (прогноз)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2017 год (прогноз)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Всего налоговые и неналоговые доходы, в том числе: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32116,1</a:t>
                      </a:r>
                      <a:endParaRPr lang="ru-RU" sz="1600" dirty="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34029,6</a:t>
                      </a:r>
                      <a:endParaRPr lang="ru-RU" sz="1600" dirty="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36781,5</a:t>
                      </a:r>
                      <a:endParaRPr lang="ru-RU" sz="1600" dirty="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39387,7</a:t>
                      </a:r>
                      <a:endParaRPr lang="ru-RU" sz="160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27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Налог на доходы физических</a:t>
                      </a:r>
                      <a:r>
                        <a:rPr lang="ru-RU" sz="1600" baseline="0" dirty="0" smtClean="0">
                          <a:latin typeface="+mj-lt"/>
                        </a:rPr>
                        <a:t> лиц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18566,0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20800,0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23233,6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25951,9</a:t>
                      </a:r>
                    </a:p>
                  </a:txBody>
                  <a:tcPr marL="68580" marR="68580" marT="0" marB="0" anchor="ctr"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Удельный вес налога, %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        57,8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56,6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63,2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65,9</a:t>
                      </a:r>
                    </a:p>
                  </a:txBody>
                  <a:tcPr marL="68580" marR="68580" marT="0" marB="0" anchor="ctr"/>
                </a:tc>
              </a:tr>
              <a:tr h="553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Земельный налог</a:t>
                      </a:r>
                    </a:p>
                    <a:p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7650,0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9400,0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9150,0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9200,0</a:t>
                      </a:r>
                    </a:p>
                  </a:txBody>
                  <a:tcPr marL="68580" marR="68580" marT="0" marB="0" anchor="ctr"/>
                </a:tc>
              </a:tr>
              <a:tr h="622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налога, %</a:t>
                      </a:r>
                    </a:p>
                    <a:p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23,8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27,6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24,9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23,4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632848" cy="100811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ДИНАМИКА НАЛОГОВЫХ И НЕНАЛОГОВЫХ ДОХОДОВ МЕСТНОГО БЮДЖЕТА ЧЕРДАКЛИНСКОГО ГОРОДСКОГО ПОСЕЛЕНИЯ, </a:t>
            </a:r>
            <a:r>
              <a:rPr lang="ru-RU" sz="2000" b="1" dirty="0" err="1" smtClean="0"/>
              <a:t>тыс.рублей</a:t>
            </a:r>
            <a:endParaRPr lang="ru-RU" sz="20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00057658"/>
              </p:ext>
            </p:extLst>
          </p:nvPr>
        </p:nvGraphicFramePr>
        <p:xfrm>
          <a:off x="683568" y="1628800"/>
          <a:ext cx="770485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2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04855" cy="108012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СТРУКТУРА ДОХОДОВ МЕСТНОГО БЮДЖЕТА ЧЕРДАКЛИНСКОГО ГОРОДСКОГО ПОСЕЛЕНИЯ НА </a:t>
            </a:r>
            <a:r>
              <a:rPr lang="ru-RU" sz="2000" b="1" dirty="0" smtClean="0">
                <a:latin typeface="+mn-lt"/>
                <a:ea typeface="BatangChe" pitchFamily="49" charset="-127"/>
              </a:rPr>
              <a:t>2014</a:t>
            </a:r>
            <a:r>
              <a:rPr lang="ru-RU" sz="2000" b="1" dirty="0" smtClean="0"/>
              <a:t> И </a:t>
            </a:r>
            <a:r>
              <a:rPr lang="ru-RU" sz="2000" b="1" dirty="0" smtClean="0">
                <a:latin typeface="+mn-lt"/>
                <a:ea typeface="BatangChe" pitchFamily="49" charset="-127"/>
              </a:rPr>
              <a:t>2015</a:t>
            </a:r>
            <a:r>
              <a:rPr lang="ru-RU" sz="2000" b="1" dirty="0" smtClean="0"/>
              <a:t> ГОДЫ, % 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1556792"/>
            <a:ext cx="3200400" cy="416735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j-lt"/>
              </a:rPr>
              <a:t>План на 2014 год</a:t>
            </a:r>
            <a:endParaRPr lang="ru-RU" sz="1800" b="1" dirty="0"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556792"/>
            <a:ext cx="3200400" cy="416773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j-lt"/>
              </a:rPr>
              <a:t>Прогноз на 2015 год</a:t>
            </a:r>
            <a:endParaRPr lang="ru-RU" sz="1800" b="1" dirty="0">
              <a:latin typeface="+mj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55513129"/>
              </p:ext>
            </p:extLst>
          </p:nvPr>
        </p:nvGraphicFramePr>
        <p:xfrm>
          <a:off x="4572000" y="1196752"/>
          <a:ext cx="38884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6357025"/>
              </p:ext>
            </p:extLst>
          </p:nvPr>
        </p:nvGraphicFramePr>
        <p:xfrm>
          <a:off x="683568" y="1196752"/>
          <a:ext cx="381642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4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48680"/>
            <a:ext cx="7704856" cy="5760640"/>
          </a:xfrm>
        </p:spPr>
        <p:txBody>
          <a:bodyPr anchor="t">
            <a:normAutofit fontScale="90000"/>
          </a:bodyPr>
          <a:lstStyle/>
          <a:p>
            <a:pPr marL="171450" indent="-171450"/>
            <a:r>
              <a:rPr lang="ru-RU" sz="2000" b="1" dirty="0">
                <a:cs typeface="Times New Roman" pitchFamily="18" charset="0"/>
              </a:rPr>
              <a:t>Работа администрации муниципального образования «</a:t>
            </a:r>
            <a:r>
              <a:rPr lang="ru-RU" sz="2000" b="1" dirty="0" err="1">
                <a:cs typeface="Times New Roman" pitchFamily="18" charset="0"/>
              </a:rPr>
              <a:t>Чердаклинский</a:t>
            </a:r>
            <a:r>
              <a:rPr lang="ru-RU" sz="2000" b="1" dirty="0">
                <a:cs typeface="Times New Roman" pitchFamily="18" charset="0"/>
              </a:rPr>
              <a:t> район</a:t>
            </a:r>
            <a:r>
              <a:rPr lang="ru-RU" sz="2000" b="1" dirty="0" smtClean="0">
                <a:cs typeface="Times New Roman" pitchFamily="18" charset="0"/>
              </a:rPr>
              <a:t>», </a:t>
            </a:r>
            <a:r>
              <a:rPr lang="ru-RU" sz="2000" b="1" dirty="0">
                <a:cs typeface="Times New Roman" pitchFamily="18" charset="0"/>
              </a:rPr>
              <a:t>направленная на пополнение доходной базы бюджета муниципального образования «</a:t>
            </a:r>
            <a:r>
              <a:rPr lang="ru-RU" sz="2000" b="1" dirty="0" err="1" smtClean="0">
                <a:cs typeface="Times New Roman" pitchFamily="18" charset="0"/>
              </a:rPr>
              <a:t>Чердаклинское</a:t>
            </a:r>
            <a:r>
              <a:rPr lang="ru-RU" sz="2000" b="1" dirty="0" smtClean="0">
                <a:cs typeface="Times New Roman" pitchFamily="18" charset="0"/>
              </a:rPr>
              <a:t> городское поселение» </a:t>
            </a:r>
            <a:r>
              <a:rPr lang="ru-RU" sz="2000" b="1" dirty="0" err="1" smtClean="0">
                <a:cs typeface="Times New Roman" pitchFamily="18" charset="0"/>
              </a:rPr>
              <a:t>Чердаклинского</a:t>
            </a:r>
            <a:r>
              <a:rPr lang="ru-RU" sz="2000" b="1" dirty="0" smtClean="0">
                <a:cs typeface="Times New Roman" pitchFamily="18" charset="0"/>
              </a:rPr>
              <a:t> района Ульяновской области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*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Проведение заседаний межведомственной комиссии по увеличению налоговых поступлений в  бюджет </a:t>
            </a: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поселения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(в </a:t>
            </a:r>
            <a:r>
              <a:rPr lang="ru-RU" sz="1800" b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том числе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 участием представителей федеральных структур)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*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Организация контроля за своевременностью уплаты НДФЛ предприятиями всех форм собственности, принятие эффективных мер по устранению негативных явлений на основании списков, представленных налоговыми органами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*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Проведение информационно-разъяснительной работы в средствах массовой информации о законодательстве по налогам, о необходимости своевременной уплаты налогов и сборов, поступающих в </a:t>
            </a: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бюджет поселения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*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Взаимодействие с налоговым органом по предоставлению сведений о недоимщиках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*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Обеспечение выполнения бюджетных назначений в разрезе курируемых доходных источников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*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Проведение рейдов по инвентаризации </a:t>
            </a: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территории поселения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760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1"/>
            <a:ext cx="7632848" cy="108012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ФИНАНСОВАЯ ПОМОЩЬ БЮДЖЕТУ ЧЕРДАКЛИНСКОГО ГОРОДСКОГО ПОСЕЛЕНИЯ ИЗ ОБЛАСТНОГО БЮДЖЕТА НА </a:t>
            </a:r>
            <a:r>
              <a:rPr lang="ru-RU" sz="2000" b="1" dirty="0" smtClean="0">
                <a:latin typeface="+mn-lt"/>
                <a:ea typeface="BatangChe" pitchFamily="49" charset="-127"/>
              </a:rPr>
              <a:t>2015-2017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smtClean="0"/>
              <a:t>ГОДЫ, </a:t>
            </a:r>
            <a:r>
              <a:rPr lang="ru-RU" sz="2000" b="1" dirty="0" err="1" smtClean="0"/>
              <a:t>тыс.рублей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533698"/>
              </p:ext>
            </p:extLst>
          </p:nvPr>
        </p:nvGraphicFramePr>
        <p:xfrm>
          <a:off x="755576" y="1772816"/>
          <a:ext cx="7584505" cy="432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4216"/>
                <a:gridCol w="1440160"/>
                <a:gridCol w="1368152"/>
                <a:gridCol w="1368152"/>
                <a:gridCol w="1463825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2014 год (первонач. план)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2015 год (прогноз)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2016 год (прогноз)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2017 год (прогноз)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Финансовая помощь из областного бюджета всего, </a:t>
                      </a:r>
                    </a:p>
                    <a:p>
                      <a:r>
                        <a:rPr lang="ru-RU" dirty="0" smtClean="0">
                          <a:latin typeface="+mj-lt"/>
                        </a:rPr>
                        <a:t>в том числе: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3124,2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3368,8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3368,8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3368,8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8412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Дотации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3116,0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3354,8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3354,8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3354,8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Субвенции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+mn-lt"/>
                        <a:ea typeface="BatangChe" pitchFamily="49" charset="-127"/>
                      </a:endParaRPr>
                    </a:p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8,2</a:t>
                      </a:r>
                    </a:p>
                    <a:p>
                      <a:pPr algn="ctr"/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14,0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14,0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14,0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6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32847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Бюджет</a:t>
            </a:r>
            <a:r>
              <a:rPr lang="ru-RU" sz="2400" dirty="0" smtClean="0"/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Доходы бюджета </a:t>
            </a:r>
            <a:r>
              <a:rPr lang="ru-RU" sz="2400" dirty="0" smtClean="0"/>
              <a:t>– денежные средства, поступающие от населения, организаций, учреждений в бюджет в виде налогов, неналоговых поступлений (пошлины, штрафы и т.п.), безвозмездных поступлений. Кредиты, доходы от выпуска ценных бумаг, полученные государством (органами местного самоуправления), не включаются в состав доходов.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Расходы бюджета </a:t>
            </a:r>
            <a:r>
              <a:rPr lang="ru-RU" sz="2400" dirty="0" smtClean="0"/>
              <a:t>– выплачиваемые из бюджета денежные средства.</a:t>
            </a:r>
            <a:br>
              <a:rPr lang="ru-RU" sz="2400" dirty="0" smtClean="0"/>
            </a:br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Дефицит бюджета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– превышение расходов бюджета над его доходами.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5257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34614687"/>
              </p:ext>
            </p:extLst>
          </p:nvPr>
        </p:nvGraphicFramePr>
        <p:xfrm>
          <a:off x="755577" y="548680"/>
          <a:ext cx="77048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632847" cy="720079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ДИНАМИКА РАСХОДОВ МЕСТНОГО БЮДЖЕТА ЧЕРДАКЛИНСКОГО ГОРОДСКОГО ПОСЕЛЕНИЯ НА </a:t>
            </a:r>
            <a:r>
              <a:rPr lang="ru-RU" sz="1600" b="1" dirty="0" smtClean="0">
                <a:latin typeface="+mn-lt"/>
                <a:ea typeface="BatangChe" pitchFamily="49" charset="-127"/>
              </a:rPr>
              <a:t>2014-2017</a:t>
            </a:r>
            <a:r>
              <a:rPr lang="ru-RU" sz="1600" b="1" dirty="0" smtClean="0"/>
              <a:t> ГОДЫ, </a:t>
            </a:r>
            <a:r>
              <a:rPr lang="ru-RU" sz="1600" b="1" dirty="0" err="1" smtClean="0"/>
              <a:t>тыс.рублей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114584"/>
              </p:ext>
            </p:extLst>
          </p:nvPr>
        </p:nvGraphicFramePr>
        <p:xfrm>
          <a:off x="-1" y="1121688"/>
          <a:ext cx="9123072" cy="58357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9753"/>
                <a:gridCol w="1152128"/>
                <a:gridCol w="936104"/>
                <a:gridCol w="1008112"/>
                <a:gridCol w="936104"/>
                <a:gridCol w="792088"/>
                <a:gridCol w="1008112"/>
                <a:gridCol w="950671"/>
              </a:tblGrid>
              <a:tr h="758601"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2014 год (первонач. план)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2014 год (</a:t>
                      </a:r>
                      <a:r>
                        <a:rPr lang="ru-RU" sz="1400" dirty="0" err="1" smtClean="0">
                          <a:latin typeface="+mj-lt"/>
                        </a:rPr>
                        <a:t>уд.вес</a:t>
                      </a:r>
                      <a:r>
                        <a:rPr lang="ru-RU" sz="1400" dirty="0" smtClean="0">
                          <a:latin typeface="+mj-lt"/>
                        </a:rPr>
                        <a:t>), 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2015 год (проект)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2015 год (</a:t>
                      </a:r>
                      <a:r>
                        <a:rPr lang="ru-RU" sz="1400" dirty="0" err="1" smtClean="0">
                          <a:latin typeface="+mj-lt"/>
                        </a:rPr>
                        <a:t>уд.вес</a:t>
                      </a:r>
                      <a:r>
                        <a:rPr lang="ru-RU" sz="1400" dirty="0" smtClean="0">
                          <a:latin typeface="+mj-lt"/>
                        </a:rPr>
                        <a:t>), 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2015/ 2014, 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2016 год (проект)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2017 год (проект)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4728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</a:rPr>
                        <a:t> Всего,</a:t>
                      </a:r>
                      <a:r>
                        <a:rPr lang="ru-RU" sz="1600" b="1" baseline="0" dirty="0" smtClean="0">
                          <a:latin typeface="+mj-lt"/>
                        </a:rPr>
                        <a:t> в том числе: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n-lt"/>
                          <a:ea typeface="BatangChe" pitchFamily="49" charset="-127"/>
                        </a:rPr>
                        <a:t>35240,3</a:t>
                      </a:r>
                      <a:endParaRPr lang="ru-RU" sz="15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n-lt"/>
                          <a:ea typeface="BatangChe" pitchFamily="49" charset="-127"/>
                        </a:rPr>
                        <a:t>100,0</a:t>
                      </a:r>
                      <a:endParaRPr lang="ru-RU" sz="15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n-lt"/>
                          <a:ea typeface="BatangChe" pitchFamily="49" charset="-127"/>
                        </a:rPr>
                        <a:t>37398,4</a:t>
                      </a:r>
                      <a:endParaRPr lang="ru-RU" sz="15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n-lt"/>
                          <a:ea typeface="BatangChe" pitchFamily="49" charset="-127"/>
                        </a:rPr>
                        <a:t>100,0</a:t>
                      </a:r>
                      <a:endParaRPr lang="ru-RU" sz="15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n-lt"/>
                          <a:ea typeface="BatangChe" pitchFamily="49" charset="-127"/>
                        </a:rPr>
                        <a:t>114,0</a:t>
                      </a:r>
                      <a:endParaRPr lang="ru-RU" sz="15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n-lt"/>
                          <a:ea typeface="BatangChe" pitchFamily="49" charset="-127"/>
                        </a:rPr>
                        <a:t>40150,3</a:t>
                      </a:r>
                      <a:endParaRPr lang="ru-RU" sz="15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n-lt"/>
                          <a:ea typeface="BatangChe" pitchFamily="49" charset="-127"/>
                        </a:rPr>
                        <a:t>42756,5</a:t>
                      </a:r>
                      <a:endParaRPr lang="ru-RU" sz="15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4967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Общегосударственные вопросы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1046,8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3,0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388,1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37,1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372,8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371,6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9977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400,0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1,1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250,0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0,7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62,5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250,0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200,0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5070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Национальная экономика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8120,0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23,0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9720,0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26,0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119,7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9275,0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10700,0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72002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Жилищно-коммунальное хозяйство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10084,4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28,6</a:t>
                      </a:r>
                    </a:p>
                    <a:p>
                      <a:pPr algn="ctr"/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16179,3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43,3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160,4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18924,0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20787,9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5451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Культура и кинематография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13221,1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37,6</a:t>
                      </a:r>
                    </a:p>
                    <a:p>
                      <a:pPr algn="ctr"/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9794,0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26,2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74,1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10141,5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10207,0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3980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Социальная политика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400,0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1,1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450,0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1,2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112,5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470,0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490,0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Физическая культура и спорт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1968,0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5,6</a:t>
                      </a:r>
                    </a:p>
                    <a:p>
                      <a:pPr algn="ctr"/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617,0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31,4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717,0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6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15303" cy="5715040"/>
          </a:xfrm>
        </p:spPr>
        <p:txBody>
          <a:bodyPr anchor="t">
            <a:normAutofit/>
          </a:bodyPr>
          <a:lstStyle/>
          <a:p>
            <a:r>
              <a:rPr lang="ru-RU" sz="1800" b="1" dirty="0" smtClean="0"/>
              <a:t>СТРУКТУРА РАСХОДОВ МЕСТНОГО БЮДЖЕТА ЧЕРДАКЛИНСКОГО ГОРОДСКОГО ПОСЕЛЕНИЯ В </a:t>
            </a:r>
            <a:r>
              <a:rPr lang="ru-RU" sz="1800" b="1" dirty="0" smtClean="0">
                <a:latin typeface="+mn-lt"/>
                <a:ea typeface="BatangChe" pitchFamily="49" charset="-127"/>
              </a:rPr>
              <a:t>2015</a:t>
            </a:r>
            <a:r>
              <a:rPr lang="ru-RU" sz="1800" b="1" dirty="0" smtClean="0"/>
              <a:t> ГОДУ, %</a:t>
            </a:r>
            <a:endParaRPr lang="ru-RU" sz="1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88756618"/>
              </p:ext>
            </p:extLst>
          </p:nvPr>
        </p:nvGraphicFramePr>
        <p:xfrm>
          <a:off x="683568" y="1268760"/>
          <a:ext cx="77048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 </a:t>
            </a:r>
            <a:r>
              <a:rPr lang="ru-RU" sz="2700" dirty="0"/>
              <a:t>Потребность средств на выплату заработной платы </a:t>
            </a:r>
            <a:r>
              <a:rPr lang="ru-RU" sz="2700" dirty="0"/>
              <a:t>с начислениями работникам </a:t>
            </a:r>
            <a:r>
              <a:rPr lang="ru-RU" sz="2700" dirty="0" smtClean="0"/>
              <a:t>учреждений муниципального образования «</a:t>
            </a:r>
            <a:r>
              <a:rPr lang="ru-RU" sz="2700" dirty="0" err="1" smtClean="0"/>
              <a:t>Чердаклинское</a:t>
            </a:r>
            <a:r>
              <a:rPr lang="ru-RU" sz="2700" dirty="0" smtClean="0"/>
              <a:t> городское поселение» на </a:t>
            </a:r>
            <a:r>
              <a:rPr lang="ru-RU" sz="2700" dirty="0"/>
              <a:t>2015 </a:t>
            </a:r>
            <a:r>
              <a:rPr lang="ru-RU" sz="2700" dirty="0" smtClean="0"/>
              <a:t>год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 составляет </a:t>
            </a:r>
            <a:r>
              <a:rPr lang="ru-RU" sz="2700" dirty="0" smtClean="0"/>
              <a:t>12111,6</a:t>
            </a:r>
            <a:r>
              <a:rPr lang="ru-RU" sz="2700" b="1" dirty="0" smtClean="0"/>
              <a:t> </a:t>
            </a:r>
            <a:r>
              <a:rPr lang="ru-RU" sz="2700" dirty="0" err="1" smtClean="0"/>
              <a:t>тыс.рублей</a:t>
            </a:r>
            <a:r>
              <a:rPr lang="ru-RU" sz="2700" dirty="0" smtClean="0"/>
              <a:t>, </a:t>
            </a:r>
            <a:r>
              <a:rPr lang="ru-RU" sz="2700" dirty="0"/>
              <a:t>на оплату коммунальных услуг учреждений поселения составляет 1444,1 </a:t>
            </a:r>
            <a:r>
              <a:rPr lang="ru-RU" sz="2700" dirty="0" err="1" smtClean="0"/>
              <a:t>тыс.рублей</a:t>
            </a:r>
            <a:r>
              <a:rPr lang="ru-RU" sz="2700" dirty="0" smtClean="0"/>
              <a:t>.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В </a:t>
            </a:r>
            <a:r>
              <a:rPr lang="ru-RU" sz="2700" dirty="0"/>
              <a:t>проекте бюджета </a:t>
            </a:r>
            <a:r>
              <a:rPr lang="ru-RU" sz="2700" dirty="0" smtClean="0"/>
              <a:t>муниципального образования «</a:t>
            </a:r>
            <a:r>
              <a:rPr lang="ru-RU" sz="2700" dirty="0" err="1" smtClean="0"/>
              <a:t>Чердаклинское</a:t>
            </a:r>
            <a:r>
              <a:rPr lang="ru-RU" sz="2700" dirty="0" smtClean="0"/>
              <a:t> городское поселение» денежные средства на данные статьи расходов предусмотрены в полном объёме.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420674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3" cy="5760640"/>
          </a:xfrm>
        </p:spPr>
        <p:txBody>
          <a:bodyPr anchor="t">
            <a:normAutofit/>
          </a:bodyPr>
          <a:lstStyle/>
          <a:p>
            <a:r>
              <a:rPr lang="ru-RU" sz="1800" b="1" dirty="0" smtClean="0"/>
              <a:t>СТРУКТУРА РАСХОДОВ МЕСТНОГО БЮДЖЕТА ЧЕРДАКЛИНСКОГО ГОРОДСКОГО ПОСЕЛЕНИЯ ПО ВИДАМ РАСХОДОВ НА  ГОД, %</a:t>
            </a:r>
            <a:endParaRPr lang="ru-RU" sz="1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16067901"/>
              </p:ext>
            </p:extLst>
          </p:nvPr>
        </p:nvGraphicFramePr>
        <p:xfrm>
          <a:off x="755576" y="1412776"/>
          <a:ext cx="76328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3559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9" y="571480"/>
            <a:ext cx="7715304" cy="5715040"/>
          </a:xfrm>
        </p:spPr>
        <p:txBody>
          <a:bodyPr anchor="t">
            <a:normAutofit/>
          </a:bodyPr>
          <a:lstStyle/>
          <a:p>
            <a:r>
              <a:rPr lang="ru-RU" sz="1800" b="1" dirty="0" smtClean="0"/>
              <a:t>ДОЛЯ МУНИЦИПАЛЬНЫХ ПРОГРАММ ЧЕРДАКЛИНСКОГО ГОРОДСКОГО ПОСЕЛЕНИЯ В ОБЩЕМ ОБЪЁМЕ РАСХОДОВ МЕСТНОГО БЮДЖЕТА В </a:t>
            </a:r>
            <a:r>
              <a:rPr lang="ru-RU" sz="1800" b="1" dirty="0" smtClean="0">
                <a:latin typeface="+mn-lt"/>
                <a:ea typeface="BatangChe" pitchFamily="49" charset="-127"/>
              </a:rPr>
              <a:t>2015</a:t>
            </a:r>
            <a:r>
              <a:rPr lang="ru-RU" sz="1800" b="1" dirty="0" smtClean="0"/>
              <a:t> ГОДУ, </a:t>
            </a:r>
            <a:r>
              <a:rPr lang="ru-RU" sz="1800" b="1" dirty="0" err="1" smtClean="0"/>
              <a:t>тыс.рублей</a:t>
            </a:r>
            <a:endParaRPr lang="ru-RU" sz="1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22047380"/>
              </p:ext>
            </p:extLst>
          </p:nvPr>
        </p:nvGraphicFramePr>
        <p:xfrm>
          <a:off x="683568" y="1484784"/>
          <a:ext cx="7776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15303" cy="5715040"/>
          </a:xfrm>
        </p:spPr>
        <p:txBody>
          <a:bodyPr anchor="t">
            <a:normAutofit/>
          </a:bodyPr>
          <a:lstStyle/>
          <a:p>
            <a:r>
              <a:rPr lang="ru-RU" sz="1600" b="1" dirty="0" smtClean="0"/>
              <a:t>РАСХОДЫ МЕСТНОГО БЮДЖЕТА ЧЕРДАКЛИНСКОГО ГОРОДСКОГО ПОСЕЛЕНИЯ, ВЫДЕЛЕННЫЕ НА РЕАЛИЗАЦИЮ МУНИЦИПАЛЬНЫХ ПРОГРАММ В </a:t>
            </a:r>
            <a:r>
              <a:rPr lang="ru-RU" sz="1600" b="1" dirty="0" smtClean="0">
                <a:latin typeface="+mn-lt"/>
                <a:ea typeface="BatangChe" pitchFamily="49" charset="-127"/>
              </a:rPr>
              <a:t>2015-2017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b="1" dirty="0" smtClean="0"/>
              <a:t>ГОДАХ, </a:t>
            </a:r>
            <a:r>
              <a:rPr lang="ru-RU" sz="1600" b="1" dirty="0" err="1" smtClean="0"/>
              <a:t>тыс.рублей</a:t>
            </a:r>
            <a:endParaRPr lang="ru-RU" sz="1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15908"/>
              </p:ext>
            </p:extLst>
          </p:nvPr>
        </p:nvGraphicFramePr>
        <p:xfrm>
          <a:off x="13252" y="1412775"/>
          <a:ext cx="9144000" cy="579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72200"/>
                <a:gridCol w="864096"/>
                <a:gridCol w="936104"/>
                <a:gridCol w="971600"/>
              </a:tblGrid>
              <a:tr h="4765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Наименование программы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2015 год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2016 год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2017 год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4915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«Пожарная безопасность муниципального образования «</a:t>
                      </a:r>
                      <a:r>
                        <a:rPr lang="ru-RU" sz="1400" b="1" dirty="0" err="1" smtClean="0">
                          <a:latin typeface="+mj-lt"/>
                        </a:rPr>
                        <a:t>Чердаклинское</a:t>
                      </a:r>
                      <a:r>
                        <a:rPr lang="ru-RU" sz="1400" b="1" dirty="0" smtClean="0">
                          <a:latin typeface="+mj-lt"/>
                        </a:rPr>
                        <a:t> городское поселение» на 2014-2016 годы»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50,0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50,0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59099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«Ремонт автомобильных дорог общего пользования, находящихся в собственности </a:t>
                      </a:r>
                      <a:r>
                        <a:rPr lang="ru-RU" sz="1400" b="1" dirty="0" err="1" smtClean="0">
                          <a:latin typeface="+mj-lt"/>
                        </a:rPr>
                        <a:t>Чердаклинского</a:t>
                      </a:r>
                      <a:r>
                        <a:rPr lang="ru-RU" sz="1400" b="1" dirty="0" smtClean="0">
                          <a:latin typeface="+mj-lt"/>
                        </a:rPr>
                        <a:t> городского поселения </a:t>
                      </a:r>
                      <a:r>
                        <a:rPr lang="ru-RU" sz="1400" b="1" dirty="0" err="1" smtClean="0">
                          <a:latin typeface="+mj-lt"/>
                        </a:rPr>
                        <a:t>Чердаклинского</a:t>
                      </a:r>
                      <a:r>
                        <a:rPr lang="ru-RU" sz="1400" b="1" dirty="0" smtClean="0">
                          <a:latin typeface="+mj-lt"/>
                        </a:rPr>
                        <a:t> района Ульяновской области на 2015-2017 годы»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7000,0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7500,0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10000,0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6778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«Развитие малого и среднего бизнеса на территории муниципального образования «</a:t>
                      </a:r>
                      <a:r>
                        <a:rPr lang="ru-RU" sz="1400" b="1" dirty="0" err="1" smtClean="0">
                          <a:latin typeface="+mj-lt"/>
                        </a:rPr>
                        <a:t>Чердаклинское</a:t>
                      </a:r>
                      <a:r>
                        <a:rPr lang="ru-RU" sz="1400" b="1" dirty="0" smtClean="0">
                          <a:latin typeface="+mj-lt"/>
                        </a:rPr>
                        <a:t> городское поселение» </a:t>
                      </a:r>
                      <a:r>
                        <a:rPr lang="ru-RU" sz="1400" b="1" dirty="0" err="1" smtClean="0">
                          <a:latin typeface="+mj-lt"/>
                        </a:rPr>
                        <a:t>Чердаклинского</a:t>
                      </a:r>
                      <a:r>
                        <a:rPr lang="ru-RU" sz="1400" b="1" dirty="0" smtClean="0">
                          <a:latin typeface="+mj-lt"/>
                        </a:rPr>
                        <a:t> района Ульяновской области на 2014-2016 годы»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20,0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25,0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6926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Программа управления муниципальной собственностью муниципального образования «</a:t>
                      </a:r>
                      <a:r>
                        <a:rPr lang="ru-RU" sz="1400" b="1" dirty="0" err="1" smtClean="0">
                          <a:latin typeface="+mj-lt"/>
                        </a:rPr>
                        <a:t>Чердаклинское</a:t>
                      </a:r>
                      <a:r>
                        <a:rPr lang="ru-RU" sz="1400" b="1" baseline="0" dirty="0" smtClean="0">
                          <a:latin typeface="+mj-lt"/>
                        </a:rPr>
                        <a:t> городское поселение» </a:t>
                      </a:r>
                      <a:r>
                        <a:rPr lang="ru-RU" sz="1400" b="1" baseline="0" dirty="0" err="1" smtClean="0">
                          <a:latin typeface="+mj-lt"/>
                        </a:rPr>
                        <a:t>Чердаклинского</a:t>
                      </a:r>
                      <a:r>
                        <a:rPr lang="ru-RU" sz="1400" b="1" baseline="0" dirty="0" smtClean="0">
                          <a:latin typeface="+mj-lt"/>
                        </a:rPr>
                        <a:t> района Ульяновской области на 2015 год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1000,0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6686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«Обеспечение инженерной инфраструктурой земельных участков на территории муниципального образования «</a:t>
                      </a:r>
                      <a:r>
                        <a:rPr lang="ru-RU" sz="1400" b="1" dirty="0" err="1" smtClean="0">
                          <a:latin typeface="+mj-lt"/>
                        </a:rPr>
                        <a:t>Чердаклинское</a:t>
                      </a:r>
                      <a:r>
                        <a:rPr lang="ru-RU" sz="1400" b="1" dirty="0" smtClean="0">
                          <a:latin typeface="+mj-lt"/>
                        </a:rPr>
                        <a:t> городское поселение» на 2014-2016 годы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1100,0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1100,0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50636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«Развитие жилищно-коммунального хозяйства в муниципальном образовании «</a:t>
                      </a:r>
                      <a:r>
                        <a:rPr lang="ru-RU" sz="1400" b="1" dirty="0" err="1" smtClean="0">
                          <a:latin typeface="+mj-lt"/>
                        </a:rPr>
                        <a:t>Чердаклинское</a:t>
                      </a:r>
                      <a:r>
                        <a:rPr lang="ru-RU" sz="1400" b="1" baseline="0" dirty="0" smtClean="0">
                          <a:latin typeface="+mj-lt"/>
                        </a:rPr>
                        <a:t> городское поселение» на 2015-2017 годы»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8678,7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11307,6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12830,0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46253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«Развитие культуры и спорта в муниципальном образовании «</a:t>
                      </a:r>
                      <a:r>
                        <a:rPr lang="ru-RU" sz="1400" b="1" dirty="0" err="1" smtClean="0">
                          <a:latin typeface="+mj-lt"/>
                        </a:rPr>
                        <a:t>Чердаклинское</a:t>
                      </a:r>
                      <a:r>
                        <a:rPr lang="ru-RU" sz="1400" b="1" dirty="0" smtClean="0">
                          <a:latin typeface="+mj-lt"/>
                        </a:rPr>
                        <a:t> городское поселение» на 2014-2016 годы»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1000,0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1150,0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62895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«Забота на 2014-2018 </a:t>
                      </a:r>
                      <a:r>
                        <a:rPr lang="ru-RU" sz="1400" b="1" dirty="0" err="1" smtClean="0">
                          <a:latin typeface="+mj-lt"/>
                        </a:rPr>
                        <a:t>г.г</a:t>
                      </a:r>
                      <a:r>
                        <a:rPr lang="ru-RU" sz="1400" b="1" dirty="0" smtClean="0">
                          <a:latin typeface="+mj-lt"/>
                        </a:rPr>
                        <a:t>.» муниципального образования «</a:t>
                      </a:r>
                      <a:r>
                        <a:rPr lang="ru-RU" sz="1400" b="1" dirty="0" err="1" smtClean="0">
                          <a:latin typeface="+mj-lt"/>
                        </a:rPr>
                        <a:t>Чердаклинское</a:t>
                      </a:r>
                      <a:r>
                        <a:rPr lang="ru-RU" sz="1400" b="1" dirty="0" smtClean="0">
                          <a:latin typeface="+mj-lt"/>
                        </a:rPr>
                        <a:t> городское поселение» </a:t>
                      </a:r>
                      <a:r>
                        <a:rPr lang="ru-RU" sz="1400" b="1" dirty="0" err="1" smtClean="0">
                          <a:latin typeface="+mj-lt"/>
                        </a:rPr>
                        <a:t>Чердаклинского</a:t>
                      </a:r>
                      <a:r>
                        <a:rPr lang="ru-RU" sz="1400" b="1" dirty="0" smtClean="0">
                          <a:latin typeface="+mj-lt"/>
                        </a:rPr>
                        <a:t> района Ульяновской области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450,0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470,0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490,0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75491226"/>
              </p:ext>
            </p:extLst>
          </p:nvPr>
        </p:nvGraphicFramePr>
        <p:xfrm>
          <a:off x="683568" y="548680"/>
          <a:ext cx="7776863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15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«</a:t>
            </a:r>
            <a:r>
              <a:rPr lang="ru-RU" sz="3100" b="1" dirty="0">
                <a:solidFill>
                  <a:srgbClr val="C00000"/>
                </a:solidFill>
              </a:rPr>
              <a:t>Бюджет для граждан» </a:t>
            </a:r>
            <a:r>
              <a:rPr lang="ru-RU" sz="3100" b="1" dirty="0" smtClean="0"/>
              <a:t>-  </a:t>
            </a:r>
            <a:br>
              <a:rPr lang="ru-RU" sz="3100" b="1" dirty="0" smtClean="0"/>
            </a:br>
            <a:r>
              <a:rPr lang="ru-RU" sz="3200" dirty="0" smtClean="0"/>
              <a:t>упрощённая </a:t>
            </a:r>
            <a:r>
              <a:rPr lang="ru-RU" sz="3200" dirty="0"/>
              <a:t>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муниципальной власти, показать формы возможного взаимодействия по вопросам расходования общественных финансов </a:t>
            </a:r>
            <a:br>
              <a:rPr lang="ru-RU" sz="3200" dirty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20716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3526606"/>
              </p:ext>
            </p:extLst>
          </p:nvPr>
        </p:nvGraphicFramePr>
        <p:xfrm>
          <a:off x="683568" y="548680"/>
          <a:ext cx="7776863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512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632848" cy="576064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Жители </a:t>
            </a:r>
            <a:r>
              <a:rPr lang="ru-RU" sz="3600" dirty="0" err="1"/>
              <a:t>Чердаклинского</a:t>
            </a:r>
            <a:r>
              <a:rPr lang="ru-RU" sz="3600" dirty="0"/>
              <a:t> </a:t>
            </a:r>
            <a:r>
              <a:rPr lang="ru-RU" sz="3600" dirty="0" smtClean="0"/>
              <a:t>городского поселения </a:t>
            </a:r>
            <a:r>
              <a:rPr lang="ru-RU" sz="3600" dirty="0"/>
              <a:t>принимают участие в обсуждении проекта бюджета муниципального образования «</a:t>
            </a:r>
            <a:r>
              <a:rPr lang="ru-RU" sz="3600" dirty="0" err="1" smtClean="0"/>
              <a:t>Чердаклинское</a:t>
            </a:r>
            <a:r>
              <a:rPr lang="ru-RU" sz="3600" dirty="0" smtClean="0"/>
              <a:t> городское поселение» </a:t>
            </a:r>
            <a:r>
              <a:rPr lang="ru-RU" sz="3600" dirty="0" err="1" smtClean="0"/>
              <a:t>Чердаклинского</a:t>
            </a:r>
            <a:r>
              <a:rPr lang="ru-RU" sz="3600" dirty="0" smtClean="0"/>
              <a:t> района Ульяновской </a:t>
            </a:r>
            <a:r>
              <a:rPr lang="ru-RU" sz="3600" dirty="0"/>
              <a:t>области на 2015 год и плановый период 2016 и 2017 годов в ходе публичных слушаний по проекту Решения о местном бюджете</a:t>
            </a:r>
          </a:p>
        </p:txBody>
      </p:sp>
    </p:spTree>
    <p:extLst>
      <p:ext uri="{BB962C8B-B14F-4D97-AF65-F5344CB8AC3E}">
        <p14:creationId xmlns:p14="http://schemas.microsoft.com/office/powerpoint/2010/main" val="139762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76864" cy="2808312"/>
          </a:xfrm>
        </p:spPr>
        <p:txBody>
          <a:bodyPr anchor="ctr">
            <a:normAutofit fontScale="90000"/>
          </a:bodyPr>
          <a:lstStyle/>
          <a:p>
            <a:r>
              <a:rPr lang="ru-RU" sz="2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2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200" dirty="0" smtClean="0"/>
              <a:t>Публичные </a:t>
            </a:r>
            <a:r>
              <a:rPr lang="ru-RU" sz="2200" dirty="0"/>
              <a:t>слушания проводятся посредством размещения проекта Решения о местном бюджете муниципального образования «</a:t>
            </a:r>
            <a:r>
              <a:rPr lang="ru-RU" sz="2200" dirty="0" err="1" smtClean="0"/>
              <a:t>Чердаклинское</a:t>
            </a:r>
            <a:r>
              <a:rPr lang="ru-RU" sz="2200" dirty="0" smtClean="0"/>
              <a:t> городское поселение» </a:t>
            </a:r>
            <a:r>
              <a:rPr lang="ru-RU" sz="2200" dirty="0" err="1" smtClean="0"/>
              <a:t>Чердаклинского</a:t>
            </a:r>
            <a:r>
              <a:rPr lang="ru-RU" sz="2200" dirty="0" smtClean="0"/>
              <a:t> района </a:t>
            </a:r>
            <a:r>
              <a:rPr lang="ru-RU" sz="2200" dirty="0"/>
              <a:t>Ульяновской области на официальном сайте Администрации муниципального образования </a:t>
            </a:r>
            <a:r>
              <a:rPr lang="ru-RU" sz="2200" dirty="0" smtClean="0"/>
              <a:t>«</a:t>
            </a:r>
            <a:r>
              <a:rPr lang="ru-RU" sz="2200" dirty="0" err="1" smtClean="0"/>
              <a:t>Чердаклинский</a:t>
            </a:r>
            <a:r>
              <a:rPr lang="ru-RU" sz="2200" dirty="0" smtClean="0"/>
              <a:t> район» Ульяновской </a:t>
            </a:r>
            <a:r>
              <a:rPr lang="ru-RU" sz="2200" dirty="0"/>
              <a:t>области в сети «</a:t>
            </a:r>
            <a:r>
              <a:rPr lang="ru-RU" sz="2200" dirty="0" smtClean="0"/>
              <a:t>Интернет», в районной газете «Приволжская правда» и рассмотрения поступивших предложений                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34633093"/>
              </p:ext>
            </p:extLst>
          </p:nvPr>
        </p:nvGraphicFramePr>
        <p:xfrm>
          <a:off x="755575" y="3429000"/>
          <a:ext cx="763284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5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5" cy="576064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Проект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бюджета муниципального образования «</a:t>
            </a:r>
            <a:r>
              <a:rPr lang="ru-RU" sz="2700" dirty="0" err="1" smtClean="0">
                <a:latin typeface="Georgia" pitchFamily="18" charset="0"/>
                <a:cs typeface="Times New Roman" pitchFamily="18" charset="0"/>
              </a:rPr>
              <a:t>Чердаклинское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 городское поселение» </a:t>
            </a:r>
            <a:r>
              <a:rPr lang="ru-RU" sz="2700" dirty="0" err="1" smtClean="0">
                <a:latin typeface="Georgia" pitchFamily="18" charset="0"/>
                <a:cs typeface="Times New Roman" pitchFamily="18" charset="0"/>
              </a:rPr>
              <a:t>Чердаклинского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 района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Ульяновской области на 2015 год и плановый период 2016 и 2017 годов размещён на официальном сайте администрации муниципального образования «</a:t>
            </a:r>
            <a:r>
              <a:rPr lang="ru-RU" sz="2700" dirty="0" err="1">
                <a:latin typeface="Georgia" pitchFamily="18" charset="0"/>
                <a:cs typeface="Times New Roman" pitchFamily="18" charset="0"/>
              </a:rPr>
              <a:t>Чердаклинский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 район» Ульяновской области  в разделе «Бюджет», подразделе «Решения о </a:t>
            </a:r>
            <a:r>
              <a:rPr lang="ru-RU" sz="2700">
                <a:latin typeface="Georgia" pitchFamily="18" charset="0"/>
                <a:cs typeface="Times New Roman" pitchFamily="18" charset="0"/>
              </a:rPr>
              <a:t>бюджете</a:t>
            </a:r>
            <a:r>
              <a:rPr lang="ru-RU" sz="2700" smtClean="0">
                <a:latin typeface="Georgia" pitchFamily="18" charset="0"/>
                <a:cs typeface="Times New Roman" pitchFamily="18" charset="0"/>
              </a:rPr>
              <a:t>».</a:t>
            </a:r>
            <a:br>
              <a:rPr lang="ru-RU" sz="2700" smtClean="0">
                <a:latin typeface="Georgia" pitchFamily="18" charset="0"/>
                <a:cs typeface="Times New Roman" pitchFamily="18" charset="0"/>
              </a:rPr>
            </a:br>
            <a:r>
              <a:rPr lang="ru-RU" sz="2700" dirty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Georgia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http://cherdakli.com/wp-content/uploads/2012/06/Proekt-resheniya-o-byudzhete-munitsipalnogo-obrazovaniya-CHerdaklinskoe-gorodskoe-poselenie-na-2015-god-i-planovyiy-period-2016-i-2017-godov.doc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700" dirty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Georgia" pitchFamily="18" charset="0"/>
                <a:cs typeface="Times New Roman" pitchFamily="18" charset="0"/>
              </a:rPr>
            </a:b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Прием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предложений и замечаний, осуществляется в Управлении финансов  муниципального образования «</a:t>
            </a:r>
            <a:r>
              <a:rPr lang="ru-RU" sz="2700" dirty="0" err="1">
                <a:latin typeface="Georgia" pitchFamily="18" charset="0"/>
                <a:cs typeface="Times New Roman" pitchFamily="18" charset="0"/>
              </a:rPr>
              <a:t>Чердаклинский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 район» Ульяновской области, расположенном по адресу: </a:t>
            </a:r>
            <a:r>
              <a:rPr lang="ru-RU" sz="2700" dirty="0" err="1" smtClean="0">
                <a:latin typeface="Georgia" pitchFamily="18" charset="0"/>
                <a:cs typeface="Times New Roman" pitchFamily="18" charset="0"/>
              </a:rPr>
              <a:t>р.п.Чердаклы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Georgia" pitchFamily="18" charset="0"/>
                <a:cs typeface="Times New Roman" pitchFamily="18" charset="0"/>
              </a:rPr>
              <a:t>ул.Советская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,  дом № 6,  2 этаж, кабинет № 13 ежедневно с понедельника по пятницу, с 8 часов до 12 часов и с 13 часов до 17 часов в период с 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07.11.2014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по 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26.11.2014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включительно.</a:t>
            </a:r>
            <a:br>
              <a:rPr lang="ru-RU" sz="2700" dirty="0">
                <a:latin typeface="Georgia" pitchFamily="18" charset="0"/>
                <a:cs typeface="Times New Roman" pitchFamily="18" charset="0"/>
              </a:rPr>
            </a:br>
            <a:endParaRPr lang="ru-RU" sz="27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1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27490979"/>
              </p:ext>
            </p:extLst>
          </p:nvPr>
        </p:nvGraphicFramePr>
        <p:xfrm>
          <a:off x="755577" y="548680"/>
          <a:ext cx="76328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0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1097</TotalTime>
  <Words>1052</Words>
  <Application>Microsoft Office PowerPoint</Application>
  <PresentationFormat>Экран (4:3)</PresentationFormat>
  <Paragraphs>247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Кнопка</vt:lpstr>
      <vt:lpstr>  Бюджет муниципального образования «Чердаклинское городское поселение» Чердаклинского района Ульяновской области на 2015 год и плановый период 2016 и 2017 годов  БЮДЖЕТ ДЛЯ ГРАЖДАН  р.п.Чердаклы 2014 год </vt:lpstr>
      <vt:lpstr>Презентация PowerPoint</vt:lpstr>
      <vt:lpstr>   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   Доходы бюджета – денежные средства, поступающие от населения, организаций, учреждений в бюджет в виде налогов, неналоговых поступлений (пошлины, штрафы и т.п.), безвозмездных поступлений. Кредиты, доходы от выпуска ценных бумаг, полученные государством (органами местного самоуправления), не включаются в состав доходов.    Расходы бюджета – выплачиваемые из бюджета денежные средства.    Дефицит бюджета – превышение расходов бюджета над его доходами.</vt:lpstr>
      <vt:lpstr>«Бюджет для граждан» -  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муниципальной власти, показать формы возможного взаимодействия по вопросам расходования общественных финансов  </vt:lpstr>
      <vt:lpstr>Презентация PowerPoint</vt:lpstr>
      <vt:lpstr>Жители Чердаклинского городского поселения принимают участие в обсуждении проекта бюджета муниципального образования «Чердаклинское городское поселение» Чердаклинского района Ульяновской области на 2015 год и плановый период 2016 и 2017 годов в ходе публичных слушаний по проекту Решения о местном бюджете</vt:lpstr>
      <vt:lpstr>  Публичные слушания проводятся посредством размещения проекта Решения о местном бюджете муниципального образования «Чердаклинское городское поселение» Чердаклинского района Ульяновской области на официальном сайте Администрации муниципального образования «Чердаклинский район» Ульяновской области в сети «Интернет», в районной газете «Приволжская правда» и рассмотрения поступивших предложений                 </vt:lpstr>
      <vt:lpstr> Проект бюджета муниципального образования «Чердаклинское городское поселение» Чердаклинского района Ульяновской области на 2015 год и плановый период 2016 и 2017 годов размещён на официальном сайте администрации муниципального образования «Чердаклинский район» Ульяновской области  в разделе «Бюджет», подразделе «Решения о бюджете».   http://cherdakli.com/wp-content/uploads/2012/06/Proekt-resheniya-o-byudzhete-munitsipalnogo-obrazovaniya-CHerdaklinskoe-gorodskoe-poselenie-na-2015-god-i-planovyiy-period-2016-i-2017-godov.doc  Прием предложений и замечаний, осуществляется в Управлении финансов  муниципального образования «Чердаклинский район» Ульяновской области, расположенном по адресу: р.п.Чердаклы, ул.Советская,  дом № 6,  2 этаж, кабинет № 13 ежедневно с понедельника по пятницу, с 8 часов до 12 часов и с 13 часов до 17 часов в период с 07.11.2014 по 26.11.2014 включительно.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ПРОТЯЖЁННОСТИ АВТОМОБИЛЬНЫХ ДОРОГ ОБЩЕГО ПОЛЬЗОВАНИЯ, НЕ ОТВЕЧАЮЩИХ НОРМАТИВНЫМ ТРЕБОВАНИЯМ В ОБЩЕЙ ПРОТЯЖЁННОСТИ АВТОМОБИЛЬНЫХ ДОРОГ ОБЩЕГО ПОЛЬЗОВАНИЯ МУНИЦИПАЛЬНОГО ЗНАЧЕНИЯ, %</vt:lpstr>
      <vt:lpstr>Презентация PowerPoint</vt:lpstr>
      <vt:lpstr>ПАРАМЕТРЫ МЕСТНОГО БЮДЖЕТА ЧЕРДАКЛИНСКОГО  ГОРОДСКОГО ПОСЕЛЕНИЯ НА  2015-2017 ГОДЫ, тыс.рублей  </vt:lpstr>
      <vt:lpstr>ОБЪЁМ ДОХОДОВ И РАСХОДОВ МЕСТНОГО БЮДЖЕТА ЧЕРДАКЛИНСКОГО ГОРОДСКОГО ПОСЕЛЕНИЯ В РАСЧЁТЕ НА 1 ЖИТЕЛЯ, тыс.рублей </vt:lpstr>
      <vt:lpstr>ОСНОВНЫЕ ПРИОРИТЕТЫ БЮДЖЕТНОЙ ПОЛИТИКИ НА 2015-2017 ГОДЫ</vt:lpstr>
      <vt:lpstr>ПРОГНОЗ ОСНОВНЫХ ХАРАКТЕРИСТИК МЕСТНОГО БЮДЖЕТА ЧЕРДАКЛИНСКОГО ГОРОДСКОГО ПОСЕЛЕНИЯ НА 2015 ГОД И ПЛАНОВЫЙ ПЕРИОД 2016 и 2017 ГОДОВ, тыс.рублей</vt:lpstr>
      <vt:lpstr>Презентация PowerPoint</vt:lpstr>
      <vt:lpstr>СТРУКТУРА НАЛОГОВЫХ И НЕНАЛОГОВЫХ ДОХОДОВ МЕСТНОГО БЮДЖЕТА, тыс.рублей</vt:lpstr>
      <vt:lpstr>ДИНАМИКА НАЛОГОВЫХ И НЕНАЛОГОВЫХ ДОХОДОВ МЕСТНОГО БЮДЖЕТА ЧЕРДАКЛИНСКОГО ГОРОДСКОГО ПОСЕЛЕНИЯ, тыс.рублей</vt:lpstr>
      <vt:lpstr>СТРУКТУРА ДОХОДОВ МЕСТНОГО БЮДЖЕТА ЧЕРДАКЛИНСКОГО ГОРОДСКОГО ПОСЕЛЕНИЯ НА 2014 И 2015 ГОДЫ, % </vt:lpstr>
      <vt:lpstr>Работа администрации муниципального образования «Чердаклинский район», направленная на пополнение доходной базы бюджета муниципального образования «Чердаклинское городское поселение» Чердаклинского района Ульяновской области  *  Проведение заседаний межведомственной комиссии по увеличению налоговых поступлений в  бюджет  поселения (в том числе с участием представителей федеральных структур) *  Организация контроля за своевременностью уплаты НДФЛ предприятиями всех форм собственности, принятие эффективных мер по устранению негативных явлений на основании списков, представленных налоговыми органами *  Проведение информационно-разъяснительной работы в средствах массовой информации о законодательстве по налогам, о необходимости своевременной уплаты налогов и сборов, поступающих в бюджет поселения  * Взаимодействие с налоговым органом по предоставлению сведений о недоимщиках * Обеспечение выполнения бюджетных назначений в разрезе курируемых доходных источников *  Проведение рейдов по инвентаризации территории поселения</vt:lpstr>
      <vt:lpstr>ФИНАНСОВАЯ ПОМОЩЬ БЮДЖЕТУ ЧЕРДАКЛИНСКОГО ГОРОДСКОГО ПОСЕЛЕНИЯ ИЗ ОБЛАСТНОГО БЮДЖЕТА НА 2015-2017 ГОДЫ, тыс.рублей</vt:lpstr>
      <vt:lpstr>Презентация PowerPoint</vt:lpstr>
      <vt:lpstr>ДИНАМИКА РАСХОДОВ МЕСТНОГО БЮДЖЕТА ЧЕРДАКЛИНСКОГО ГОРОДСКОГО ПОСЕЛЕНИЯ НА 2014-2017 ГОДЫ, тыс.рублей</vt:lpstr>
      <vt:lpstr>СТРУКТУРА РАСХОДОВ МЕСТНОГО БЮДЖЕТА ЧЕРДАКЛИНСКОГО ГОРОДСКОГО ПОСЕЛЕНИЯ В 2015 ГОДУ, %</vt:lpstr>
      <vt:lpstr> Потребность средств на выплату заработной платы с начислениями работникам учреждений муниципального образования «Чердаклинское городское поселение» на 2015 год  составляет 12111,6 тыс.рублей, на оплату коммунальных услуг учреждений поселения составляет 1444,1 тыс.рублей.  В проекте бюджета муниципального образования «Чердаклинское городское поселение» денежные средства на данные статьи расходов предусмотрены в полном объёме.</vt:lpstr>
      <vt:lpstr>СТРУКТУРА РАСХОДОВ МЕСТНОГО БЮДЖЕТА ЧЕРДАКЛИНСКОГО ГОРОДСКОГО ПОСЕЛЕНИЯ ПО ВИДАМ РАСХОДОВ НА  ГОД, %</vt:lpstr>
      <vt:lpstr>ДОЛЯ МУНИЦИПАЛЬНЫХ ПРОГРАММ ЧЕРДАКЛИНСКОГО ГОРОДСКОГО ПОСЕЛЕНИЯ В ОБЩЕМ ОБЪЁМЕ РАСХОДОВ МЕСТНОГО БЮДЖЕТА В 2015 ГОДУ, тыс.рублей</vt:lpstr>
      <vt:lpstr>РАСХОДЫ МЕСТНОГО БЮДЖЕТА ЧЕРДАКЛИНСКОГО ГОРОДСКОГО ПОСЕЛЕНИЯ, ВЫДЕЛЕННЫЕ НА РЕАЛИЗАЦИЮ МУНИЦИПАЛЬНЫХ ПРОГРАММ В 2015-2017 ГОДАХ, тыс.рублей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муниципального образования «Чердаклинское городское поселение» Чердаклинского района Ульяновской области на 2015 год и плановый период 2016 и 2017 годов</dc:title>
  <dc:creator>Федотова НВ</dc:creator>
  <cp:lastModifiedBy>Федотова НВ</cp:lastModifiedBy>
  <cp:revision>70</cp:revision>
  <dcterms:created xsi:type="dcterms:W3CDTF">2014-11-19T12:01:22Z</dcterms:created>
  <dcterms:modified xsi:type="dcterms:W3CDTF">2014-11-27T06:44:59Z</dcterms:modified>
</cp:coreProperties>
</file>