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301" r:id="rId5"/>
    <p:sldId id="260" r:id="rId6"/>
    <p:sldId id="261" r:id="rId7"/>
    <p:sldId id="299" r:id="rId8"/>
    <p:sldId id="262" r:id="rId9"/>
    <p:sldId id="294" r:id="rId10"/>
    <p:sldId id="302" r:id="rId11"/>
    <p:sldId id="303" r:id="rId12"/>
    <p:sldId id="304" r:id="rId13"/>
    <p:sldId id="305" r:id="rId14"/>
    <p:sldId id="306" r:id="rId15"/>
    <p:sldId id="318" r:id="rId16"/>
    <p:sldId id="319" r:id="rId17"/>
    <p:sldId id="320" r:id="rId18"/>
    <p:sldId id="321" r:id="rId19"/>
    <p:sldId id="276" r:id="rId20"/>
    <p:sldId id="277" r:id="rId21"/>
    <p:sldId id="279" r:id="rId22"/>
    <p:sldId id="282" r:id="rId23"/>
    <p:sldId id="308" r:id="rId24"/>
    <p:sldId id="309" r:id="rId25"/>
    <p:sldId id="284" r:id="rId26"/>
    <p:sldId id="285" r:id="rId27"/>
    <p:sldId id="307" r:id="rId28"/>
    <p:sldId id="295" r:id="rId29"/>
    <p:sldId id="286" r:id="rId30"/>
    <p:sldId id="287" r:id="rId31"/>
    <p:sldId id="288" r:id="rId32"/>
    <p:sldId id="289" r:id="rId33"/>
    <p:sldId id="290" r:id="rId34"/>
    <p:sldId id="291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29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89" d="100"/>
          <a:sy n="89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 </c:v>
                </c:pt>
                <c:pt idx="1">
                  <c:v>2015 год 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35115</c:v>
                </c:pt>
                <c:pt idx="1">
                  <c:v>40877.9</c:v>
                </c:pt>
                <c:pt idx="2">
                  <c:v>42687.8</c:v>
                </c:pt>
                <c:pt idx="3">
                  <c:v>39441.5</c:v>
                </c:pt>
                <c:pt idx="4">
                  <c:v>40450.9</c:v>
                </c:pt>
                <c:pt idx="5">
                  <c:v>41542.5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708736"/>
        <c:axId val="146714624"/>
        <c:axId val="0"/>
      </c:bar3DChart>
      <c:catAx>
        <c:axId val="146708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6714624"/>
        <c:crosses val="autoZero"/>
        <c:auto val="1"/>
        <c:lblAlgn val="ctr"/>
        <c:lblOffset val="100"/>
        <c:noMultiLvlLbl val="0"/>
      </c:catAx>
      <c:valAx>
        <c:axId val="14671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70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1101564846708"/>
          <c:y val="0.18770858793467396"/>
          <c:w val="0.66788463833236644"/>
          <c:h val="0.48087693959930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8.7303543653879725E-2"/>
                  <c:y val="1.813999747864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169207389655115E-2"/>
                  <c:y val="2.172195829549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630279175329724E-2"/>
                  <c:y val="-1.174265575355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54.8</c:v>
                </c:pt>
                <c:pt idx="1">
                  <c:v>4</c:v>
                </c:pt>
                <c:pt idx="2">
                  <c:v>0.8</c:v>
                </c:pt>
                <c:pt idx="3">
                  <c:v>4</c:v>
                </c:pt>
                <c:pt idx="4">
                  <c:v>30.4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1.463160471881725E-2"/>
          <c:y val="0.70454817465016184"/>
          <c:w val="0.97286824097733993"/>
          <c:h val="0.2802518238714216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6320555577682"/>
          <c:y val="0.18055748435359034"/>
          <c:w val="0.644786847582973"/>
          <c:h val="0.474634762804132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8.6785299536948718E-2"/>
                  <c:y val="1.03308161378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32016358769363E-2"/>
                  <c:y val="1.549064970871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49.3</c:v>
                </c:pt>
                <c:pt idx="1">
                  <c:v>3.6</c:v>
                </c:pt>
                <c:pt idx="2">
                  <c:v>0.7</c:v>
                </c:pt>
                <c:pt idx="3">
                  <c:v>3.3</c:v>
                </c:pt>
                <c:pt idx="4">
                  <c:v>25.9</c:v>
                </c:pt>
                <c:pt idx="5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"/>
          <c:y val="0.70740249540174549"/>
          <c:w val="0.98223913275883401"/>
          <c:h val="0.268039855139552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года</c:v>
                </c:pt>
                <c:pt idx="1">
                  <c:v>план 2016 года</c:v>
                </c:pt>
                <c:pt idx="2">
                  <c:v>прогноз на 2017 год</c:v>
                </c:pt>
                <c:pt idx="3">
                  <c:v>прогноз на 2018 год</c:v>
                </c:pt>
                <c:pt idx="4">
                  <c:v>прогноз на 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20017.599999999999</c:v>
                </c:pt>
                <c:pt idx="1">
                  <c:v>21026</c:v>
                </c:pt>
                <c:pt idx="2">
                  <c:v>21624.9</c:v>
                </c:pt>
                <c:pt idx="3">
                  <c:v>23419.8</c:v>
                </c:pt>
                <c:pt idx="4">
                  <c:v>25316.799999999999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228096"/>
        <c:axId val="180229632"/>
        <c:axId val="0"/>
      </c:bar3DChart>
      <c:catAx>
        <c:axId val="18022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0229632"/>
        <c:crosses val="autoZero"/>
        <c:auto val="1"/>
        <c:lblAlgn val="ctr"/>
        <c:lblOffset val="100"/>
        <c:noMultiLvlLbl val="0"/>
      </c:catAx>
      <c:valAx>
        <c:axId val="18022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228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4504447094981E-2"/>
          <c:y val="0.13659182626030597"/>
          <c:w val="0.69696802556529358"/>
          <c:h val="0.48064534300570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год первоначальный план</c:v>
                </c:pt>
                <c:pt idx="1">
                  <c:v>2016 год уточненный план</c:v>
                </c:pt>
                <c:pt idx="2">
                  <c:v>2017 год 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3636.9</c:v>
                </c:pt>
                <c:pt idx="1">
                  <c:v>6579.5</c:v>
                </c:pt>
                <c:pt idx="2">
                  <c:v>3846.2</c:v>
                </c:pt>
                <c:pt idx="3">
                  <c:v>4025</c:v>
                </c:pt>
                <c:pt idx="4">
                  <c:v>4185.7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0268032"/>
        <c:axId val="180311936"/>
        <c:axId val="0"/>
      </c:bar3DChart>
      <c:catAx>
        <c:axId val="18026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+mn-lt"/>
              </a:defRPr>
            </a:pPr>
            <a:endParaRPr lang="ru-RU"/>
          </a:p>
        </c:txPr>
        <c:crossAx val="180311936"/>
        <c:crosses val="autoZero"/>
        <c:auto val="1"/>
        <c:lblAlgn val="ctr"/>
        <c:lblOffset val="100"/>
        <c:noMultiLvlLbl val="0"/>
      </c:catAx>
      <c:valAx>
        <c:axId val="18031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2680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80017183625299493"/>
          <c:y val="0.52070782457863107"/>
          <c:w val="0.18984499625827739"/>
          <c:h val="0.108882167214395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87398959824817"/>
          <c:y val="2.5853364601654614E-3"/>
          <c:w val="0.41878290781813443"/>
          <c:h val="0.65783173734610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7717982010306228E-2"/>
                  <c:y val="-6.195640960528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481792261918979E-2"/>
                  <c:y val="-1.9123867189359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837324409437373E-2"/>
                  <c:y val="-2.27716761629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831349476226422"/>
                  <c:y val="-0.101874990080467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176646000911632E-2"/>
                  <c:y val="-1.200203945593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479247373344809E-2"/>
                  <c:y val="-2.413997651054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252480773164354E-3"/>
                  <c:y val="-7.518410652784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23.9</c:v>
                </c:pt>
                <c:pt idx="3">
                  <c:v>39.700000000000003</c:v>
                </c:pt>
                <c:pt idx="4">
                  <c:v>31.3</c:v>
                </c:pt>
                <c:pt idx="5">
                  <c:v>1.3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7090837258996133E-2"/>
          <c:y val="0.51593544394501989"/>
          <c:w val="0.96301929588301194"/>
          <c:h val="0.4840645560549801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957896653458259E-2"/>
          <c:y val="9.1456048830395292E-2"/>
          <c:w val="0.55806877939488209"/>
          <c:h val="0.7670727298956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финансирование муниципальных программ</c:v>
                </c:pt>
                <c:pt idx="1">
                  <c:v>Расходы на 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22803.1</c:v>
                </c:pt>
                <c:pt idx="1">
                  <c:v>20484.599999999999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18627868508441"/>
          <c:y val="0.25513417248829734"/>
          <c:w val="0.31601542729820142"/>
          <c:h val="0.61082101988667925"/>
        </c:manualLayout>
      </c:layout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7C6AC-F8E7-4CD7-B86A-2F42B5BF7C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EC523-EA8C-4506-8DCA-A09F8105D44F}">
      <dgm:prSet/>
      <dgm:spPr>
        <a:solidFill>
          <a:schemeClr val="accent2"/>
        </a:solidFill>
        <a:ln>
          <a:solidFill>
            <a:schemeClr val="accent5">
              <a:lumMod val="75000"/>
            </a:schemeClr>
          </a:solidFill>
        </a:ln>
      </dgm:spPr>
      <dgm:t>
        <a:bodyPr anchor="b"/>
        <a:lstStyle/>
        <a:p>
          <a:pPr algn="ctr" rtl="0"/>
          <a:r>
            <a:rPr lang="ru-RU" dirty="0" smtClean="0">
              <a:latin typeface="Georgia" pitchFamily="18" charset="0"/>
            </a:rPr>
            <a:t>ВВОДНАЯ </a:t>
          </a:r>
        </a:p>
        <a:p>
          <a:pPr algn="ctr" rtl="0"/>
          <a:r>
            <a:rPr lang="ru-RU" dirty="0" smtClean="0">
              <a:latin typeface="Georgia" pitchFamily="18" charset="0"/>
            </a:rPr>
            <a:t>ЧАСТЬ</a:t>
          </a:r>
          <a:endParaRPr lang="ru-RU" dirty="0">
            <a:latin typeface="Georgia" pitchFamily="18" charset="0"/>
          </a:endParaRPr>
        </a:p>
      </dgm:t>
    </dgm:pt>
    <dgm:pt modelId="{D4545A9F-913F-4430-9AAA-B5321F3086DD}" type="parTrans" cxnId="{BE62A971-15DF-44EA-83C5-33CE847E7B11}">
      <dgm:prSet/>
      <dgm:spPr/>
      <dgm:t>
        <a:bodyPr/>
        <a:lstStyle/>
        <a:p>
          <a:endParaRPr lang="ru-RU"/>
        </a:p>
      </dgm:t>
    </dgm:pt>
    <dgm:pt modelId="{93FF9609-845E-4423-B47B-586E4AF60B6F}" type="sibTrans" cxnId="{BE62A971-15DF-44EA-83C5-33CE847E7B11}">
      <dgm:prSet/>
      <dgm:spPr/>
      <dgm:t>
        <a:bodyPr/>
        <a:lstStyle/>
        <a:p>
          <a:endParaRPr lang="ru-RU"/>
        </a:p>
      </dgm:t>
    </dgm:pt>
    <dgm:pt modelId="{39A00C49-3677-496C-848D-FE483E6E7449}" type="pres">
      <dgm:prSet presAssocID="{10B7C6AC-F8E7-4CD7-B86A-2F42B5BF7C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6A054-234F-4F4F-A98D-7B7CEC435DFC}" type="pres">
      <dgm:prSet presAssocID="{8C8EC523-EA8C-4506-8DCA-A09F8105D44F}" presName="parentText" presStyleLbl="node1" presStyleIdx="0" presStyleCnt="1" custLinFactNeighborX="-926" custLinFactNeighborY="-170">
        <dgm:presLayoutVars>
          <dgm:chMax val="0"/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90A64A52-BA2B-4D13-B497-E331B19BE6F9}" type="presOf" srcId="{10B7C6AC-F8E7-4CD7-B86A-2F42B5BF7C78}" destId="{39A00C49-3677-496C-848D-FE483E6E7449}" srcOrd="0" destOrd="0" presId="urn:microsoft.com/office/officeart/2005/8/layout/vList2"/>
    <dgm:cxn modelId="{BE62A971-15DF-44EA-83C5-33CE847E7B11}" srcId="{10B7C6AC-F8E7-4CD7-B86A-2F42B5BF7C78}" destId="{8C8EC523-EA8C-4506-8DCA-A09F8105D44F}" srcOrd="0" destOrd="0" parTransId="{D4545A9F-913F-4430-9AAA-B5321F3086DD}" sibTransId="{93FF9609-845E-4423-B47B-586E4AF60B6F}"/>
    <dgm:cxn modelId="{C0D8CFD5-735C-445E-BFB6-A946B53FA588}" type="presOf" srcId="{8C8EC523-EA8C-4506-8DCA-A09F8105D44F}" destId="{FBE6A054-234F-4F4F-A98D-7B7CEC435DFC}" srcOrd="0" destOrd="0" presId="urn:microsoft.com/office/officeart/2005/8/layout/vList2"/>
    <dgm:cxn modelId="{FF2AE889-C541-49F1-8DED-C72BACF1DB02}" type="presParOf" srcId="{39A00C49-3677-496C-848D-FE483E6E7449}" destId="{FBE6A054-234F-4F4F-A98D-7B7CEC435D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64322D-ED12-44DA-8ABD-E8FDE2924C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341E2-D552-4F46-875A-D247445EE48F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ОБЩИЕ ХАРАКТЕРИСТКИ ДОХОДОВ И РАСХОДОВ БЮДЖЕТА МУНИЦИПАЛЬНОГО ОБРАЗОВАНИЯ «ЧЕРДАКЛИНСКОЕ ГОРОДСКОЕ ПОСЕЛЕНИЕ» ЧЕРДАКЛИНСКОГО РАЙОНА УЛЬЯНОВСКОЙ ОБЛАСТИ</a:t>
          </a:r>
          <a:endParaRPr lang="ru-RU" dirty="0">
            <a:latin typeface="+mj-lt"/>
          </a:endParaRPr>
        </a:p>
      </dgm:t>
    </dgm:pt>
    <dgm:pt modelId="{6AB37D14-D71D-4FD1-97D3-97200CF26854}" type="parTrans" cxnId="{D64FA03B-EC3A-4915-B03E-CA866185EE68}">
      <dgm:prSet/>
      <dgm:spPr/>
      <dgm:t>
        <a:bodyPr/>
        <a:lstStyle/>
        <a:p>
          <a:endParaRPr lang="ru-RU"/>
        </a:p>
      </dgm:t>
    </dgm:pt>
    <dgm:pt modelId="{CCB5DB64-AB7C-44EB-827B-EF1BBFE14121}" type="sibTrans" cxnId="{D64FA03B-EC3A-4915-B03E-CA866185EE68}">
      <dgm:prSet/>
      <dgm:spPr/>
      <dgm:t>
        <a:bodyPr/>
        <a:lstStyle/>
        <a:p>
          <a:endParaRPr lang="ru-RU"/>
        </a:p>
      </dgm:t>
    </dgm:pt>
    <dgm:pt modelId="{D5B83DCA-F712-433E-8461-2AE057D1F23C}" type="pres">
      <dgm:prSet presAssocID="{E864322D-ED12-44DA-8ABD-E8FDE2924C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63EFB-4FA4-4DBF-ACD4-BD2450682D33}" type="pres">
      <dgm:prSet presAssocID="{AC7341E2-D552-4F46-875A-D247445EE48F}" presName="parentText" presStyleLbl="node1" presStyleIdx="0" presStyleCnt="1" custScaleY="116563">
        <dgm:presLayoutVars>
          <dgm:chMax val="0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</dgm:ptLst>
  <dgm:cxnLst>
    <dgm:cxn modelId="{D64FA03B-EC3A-4915-B03E-CA866185EE68}" srcId="{E864322D-ED12-44DA-8ABD-E8FDE2924C7C}" destId="{AC7341E2-D552-4F46-875A-D247445EE48F}" srcOrd="0" destOrd="0" parTransId="{6AB37D14-D71D-4FD1-97D3-97200CF26854}" sibTransId="{CCB5DB64-AB7C-44EB-827B-EF1BBFE14121}"/>
    <dgm:cxn modelId="{CCCE3113-54D3-4408-895D-D2482D59E368}" type="presOf" srcId="{AC7341E2-D552-4F46-875A-D247445EE48F}" destId="{2D163EFB-4FA4-4DBF-ACD4-BD2450682D33}" srcOrd="0" destOrd="0" presId="urn:microsoft.com/office/officeart/2005/8/layout/vList2"/>
    <dgm:cxn modelId="{ADBC9954-50BB-4B2C-9117-7B67D9584C6C}" type="presOf" srcId="{E864322D-ED12-44DA-8ABD-E8FDE2924C7C}" destId="{D5B83DCA-F712-433E-8461-2AE057D1F23C}" srcOrd="0" destOrd="0" presId="urn:microsoft.com/office/officeart/2005/8/layout/vList2"/>
    <dgm:cxn modelId="{96CC563A-68CF-4463-9A22-023EC72728AE}" type="presParOf" srcId="{D5B83DCA-F712-433E-8461-2AE057D1F23C}" destId="{2D163EFB-4FA4-4DBF-ACD4-BD2450682D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FE1AED-A242-40A9-A072-1EE8D7181D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22178-86D7-4B4B-A820-2C28E035C54A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ДОХОДЫ БЮДЖЕТА МУНИЦИПАЛЬНОГО ОБРАЗОВАНИЯ «ЧЕРДАКЛИНСКОЕ ГОРОДСКОЕ ПОСЕЛЕНИЕ» ЧЕРДАКЛИНСКОГО РАЙОНА УЛЬЯНОВСКОЙ ОБЛАСТИ</a:t>
          </a:r>
          <a:endParaRPr lang="ru-RU" dirty="0">
            <a:latin typeface="+mj-lt"/>
          </a:endParaRPr>
        </a:p>
      </dgm:t>
    </dgm:pt>
    <dgm:pt modelId="{CE0516E4-C336-4D8F-BF6F-470A17958354}" type="parTrans" cxnId="{480E1071-CA43-4012-B1DD-DEA002AE5F84}">
      <dgm:prSet/>
      <dgm:spPr/>
      <dgm:t>
        <a:bodyPr/>
        <a:lstStyle/>
        <a:p>
          <a:endParaRPr lang="ru-RU"/>
        </a:p>
      </dgm:t>
    </dgm:pt>
    <dgm:pt modelId="{5EF05219-76D5-49E2-88E4-5EA54109EB8E}" type="sibTrans" cxnId="{480E1071-CA43-4012-B1DD-DEA002AE5F84}">
      <dgm:prSet/>
      <dgm:spPr/>
      <dgm:t>
        <a:bodyPr/>
        <a:lstStyle/>
        <a:p>
          <a:endParaRPr lang="ru-RU"/>
        </a:p>
      </dgm:t>
    </dgm:pt>
    <dgm:pt modelId="{1D2A84B0-F166-4612-BD02-6703B7FB72A2}" type="pres">
      <dgm:prSet presAssocID="{20FE1AED-A242-40A9-A072-1EE8D7181D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20BCC-C1A1-4A59-8B18-8A840CF52032}" type="pres">
      <dgm:prSet presAssocID="{5A322178-86D7-4B4B-A820-2C28E035C54A}" presName="parentText" presStyleLbl="node1" presStyleIdx="0" presStyleCnt="1" custScaleY="108335">
        <dgm:presLayoutVars>
          <dgm:chMax val="0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</dgm:ptLst>
  <dgm:cxnLst>
    <dgm:cxn modelId="{187165F2-A5A1-4F42-9DFA-5B5DF78E35F1}" type="presOf" srcId="{20FE1AED-A242-40A9-A072-1EE8D7181D4E}" destId="{1D2A84B0-F166-4612-BD02-6703B7FB72A2}" srcOrd="0" destOrd="0" presId="urn:microsoft.com/office/officeart/2005/8/layout/vList2"/>
    <dgm:cxn modelId="{5EAE1CE0-4F40-41E2-9488-A8082366EEF2}" type="presOf" srcId="{5A322178-86D7-4B4B-A820-2C28E035C54A}" destId="{33320BCC-C1A1-4A59-8B18-8A840CF52032}" srcOrd="0" destOrd="0" presId="urn:microsoft.com/office/officeart/2005/8/layout/vList2"/>
    <dgm:cxn modelId="{480E1071-CA43-4012-B1DD-DEA002AE5F84}" srcId="{20FE1AED-A242-40A9-A072-1EE8D7181D4E}" destId="{5A322178-86D7-4B4B-A820-2C28E035C54A}" srcOrd="0" destOrd="0" parTransId="{CE0516E4-C336-4D8F-BF6F-470A17958354}" sibTransId="{5EF05219-76D5-49E2-88E4-5EA54109EB8E}"/>
    <dgm:cxn modelId="{60802F39-76C5-4267-9C35-2CDB5B5EF6FF}" type="presParOf" srcId="{1D2A84B0-F166-4612-BD02-6703B7FB72A2}" destId="{33320BCC-C1A1-4A59-8B18-8A840CF52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144552-A911-418B-A23A-055C1A02D2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A9AC3-5BF8-4E03-9FED-8ACB88B4ED84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РАСХОДЫ БЮДЖЕТА МУНИЦИПАЛЬНОГО ОБРАЗОВАНИЯ «ЧЕРДАКЛИНСКОЕ ГОРОДСКОЕ ПОСЕЛЕНИЕ» ЧЕРДАКЛИНСКОГО РАЙОНА УЛЬЯНОВСКОЙ ОБЛАСТИ</a:t>
          </a:r>
          <a:endParaRPr lang="ru-RU" dirty="0">
            <a:latin typeface="+mj-lt"/>
          </a:endParaRPr>
        </a:p>
      </dgm:t>
    </dgm:pt>
    <dgm:pt modelId="{D1B03C88-81C0-4699-80C5-6879B7BEC60C}" type="parTrans" cxnId="{2137EDA5-CDA3-45AC-97D5-E17F37ACBA49}">
      <dgm:prSet/>
      <dgm:spPr/>
      <dgm:t>
        <a:bodyPr/>
        <a:lstStyle/>
        <a:p>
          <a:endParaRPr lang="ru-RU"/>
        </a:p>
      </dgm:t>
    </dgm:pt>
    <dgm:pt modelId="{A69FAB8B-F5C3-447D-B885-220B5E884ABA}" type="sibTrans" cxnId="{2137EDA5-CDA3-45AC-97D5-E17F37ACBA49}">
      <dgm:prSet/>
      <dgm:spPr/>
      <dgm:t>
        <a:bodyPr/>
        <a:lstStyle/>
        <a:p>
          <a:endParaRPr lang="ru-RU"/>
        </a:p>
      </dgm:t>
    </dgm:pt>
    <dgm:pt modelId="{3F234F61-1481-42E1-8AB4-0B290AFA2DEC}" type="pres">
      <dgm:prSet presAssocID="{72144552-A911-418B-A23A-055C1A02D2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0714F-7407-461F-8AAC-DC1AF6CF327B}" type="pres">
      <dgm:prSet presAssocID="{E59A9AC3-5BF8-4E03-9FED-8ACB88B4ED84}" presName="parentText" presStyleLbl="node1" presStyleIdx="0" presStyleCnt="1" custScaleY="115324" custLinFactNeighborX="-935" custLinFactNeighborY="0">
        <dgm:presLayoutVars>
          <dgm:chMax val="0"/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5F87A273-F35B-4D4A-8E11-075194FBFBE5}" type="presOf" srcId="{72144552-A911-418B-A23A-055C1A02D2C9}" destId="{3F234F61-1481-42E1-8AB4-0B290AFA2DEC}" srcOrd="0" destOrd="0" presId="urn:microsoft.com/office/officeart/2005/8/layout/vList2"/>
    <dgm:cxn modelId="{2137EDA5-CDA3-45AC-97D5-E17F37ACBA49}" srcId="{72144552-A911-418B-A23A-055C1A02D2C9}" destId="{E59A9AC3-5BF8-4E03-9FED-8ACB88B4ED84}" srcOrd="0" destOrd="0" parTransId="{D1B03C88-81C0-4699-80C5-6879B7BEC60C}" sibTransId="{A69FAB8B-F5C3-447D-B885-220B5E884ABA}"/>
    <dgm:cxn modelId="{8E103035-60BB-4562-82D9-779D379EDAA8}" type="presOf" srcId="{E59A9AC3-5BF8-4E03-9FED-8ACB88B4ED84}" destId="{9520714F-7407-461F-8AAC-DC1AF6CF327B}" srcOrd="0" destOrd="0" presId="urn:microsoft.com/office/officeart/2005/8/layout/vList2"/>
    <dgm:cxn modelId="{5CFDFBDE-6A50-4504-9C27-161C143C920F}" type="presParOf" srcId="{3F234F61-1481-42E1-8AB4-0B290AFA2DEC}" destId="{9520714F-7407-461F-8AAC-DC1AF6CF32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DC91D4-45FE-49B7-8593-AA2E44EFEF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5E007-2F22-42B7-9654-AE30819BD9D8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ru-RU" sz="2800" b="1" dirty="0" smtClean="0">
              <a:latin typeface="+mj-lt"/>
            </a:rPr>
            <a:t>УПРАВЛЕНИЕ ФИНАНСОВ МУНИЦИПАЛЬНОГО ОБРАЗОВАНИЯ «ЧЕРДАКЛИНСКИЙ РАЙОН» УЛЬЯНОВСКОЙ ОБЛАСТИ</a:t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>Советская ул., д.6, </a:t>
          </a:r>
          <a:r>
            <a:rPr lang="ru-RU" sz="2800" b="1" dirty="0" err="1" smtClean="0">
              <a:latin typeface="+mj-lt"/>
            </a:rPr>
            <a:t>р.п.Чердаклы</a:t>
          </a:r>
          <a:r>
            <a:rPr lang="ru-RU" sz="2800" b="1" dirty="0" smtClean="0">
              <a:latin typeface="+mj-lt"/>
            </a:rPr>
            <a:t>, </a:t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>Ульяновская обл., </a:t>
          </a:r>
          <a:r>
            <a:rPr lang="ru-RU" sz="2800" b="1" dirty="0" smtClean="0">
              <a:latin typeface="BatangChe" pitchFamily="49" charset="-127"/>
              <a:ea typeface="BatangChe" pitchFamily="49" charset="-127"/>
            </a:rPr>
            <a:t>433400</a:t>
          </a: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>тел./факс </a:t>
          </a:r>
          <a:r>
            <a:rPr lang="ru-RU" sz="2800" b="1" dirty="0" smtClean="0">
              <a:latin typeface="BatangChe" pitchFamily="49" charset="-127"/>
              <a:ea typeface="BatangChe" pitchFamily="49" charset="-127"/>
            </a:rPr>
            <a:t>(88422231) 21456/24444</a:t>
          </a: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en-US" sz="2800" b="1" dirty="0" smtClean="0">
              <a:latin typeface="+mj-lt"/>
            </a:rPr>
            <a:t>E-mail</a:t>
          </a:r>
          <a:r>
            <a:rPr lang="ru-RU" sz="2800" b="1" dirty="0" smtClean="0">
              <a:latin typeface="+mj-lt"/>
            </a:rPr>
            <a:t>: </a:t>
          </a:r>
          <a:r>
            <a:rPr lang="en-US" sz="2800" b="1" dirty="0" err="1" smtClean="0">
              <a:latin typeface="+mj-lt"/>
            </a:rPr>
            <a:t>cherdaklyuf@mail</a:t>
          </a:r>
          <a:r>
            <a:rPr lang="en-US" sz="2800" b="1" dirty="0" smtClean="0">
              <a:latin typeface="+mj-lt"/>
            </a:rPr>
            <a:t>/</a:t>
          </a:r>
          <a:r>
            <a:rPr lang="en-US" sz="2800" b="1" dirty="0" err="1" smtClean="0">
              <a:latin typeface="+mj-lt"/>
            </a:rPr>
            <a:t>ru</a:t>
          </a:r>
          <a:endParaRPr lang="ru-RU" sz="2800" dirty="0">
            <a:latin typeface="+mj-lt"/>
          </a:endParaRPr>
        </a:p>
      </dgm:t>
    </dgm:pt>
    <dgm:pt modelId="{3AA0FA6B-31CE-4128-A9FC-8DD861BE618E}" type="parTrans" cxnId="{7650BDE7-1877-44DF-A63C-A1DF9AD8C76A}">
      <dgm:prSet/>
      <dgm:spPr/>
      <dgm:t>
        <a:bodyPr/>
        <a:lstStyle/>
        <a:p>
          <a:endParaRPr lang="ru-RU"/>
        </a:p>
      </dgm:t>
    </dgm:pt>
    <dgm:pt modelId="{295A1A2A-B2E6-484C-A3E0-F7A79E0ADD5A}" type="sibTrans" cxnId="{7650BDE7-1877-44DF-A63C-A1DF9AD8C76A}">
      <dgm:prSet/>
      <dgm:spPr/>
      <dgm:t>
        <a:bodyPr/>
        <a:lstStyle/>
        <a:p>
          <a:endParaRPr lang="ru-RU"/>
        </a:p>
      </dgm:t>
    </dgm:pt>
    <dgm:pt modelId="{A58A0F34-646E-4BD2-8260-F90C2C90B3C0}" type="pres">
      <dgm:prSet presAssocID="{CBDC91D4-45FE-49B7-8593-AA2E44EFEF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C5831-99BF-4190-A197-022B23680597}" type="pres">
      <dgm:prSet presAssocID="{9E25E007-2F22-42B7-9654-AE30819BD9D8}" presName="parentText" presStyleLbl="node1" presStyleIdx="0" presStyleCnt="1" custScaleY="108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0BDE7-1877-44DF-A63C-A1DF9AD8C76A}" srcId="{CBDC91D4-45FE-49B7-8593-AA2E44EFEF48}" destId="{9E25E007-2F22-42B7-9654-AE30819BD9D8}" srcOrd="0" destOrd="0" parTransId="{3AA0FA6B-31CE-4128-A9FC-8DD861BE618E}" sibTransId="{295A1A2A-B2E6-484C-A3E0-F7A79E0ADD5A}"/>
    <dgm:cxn modelId="{4EF1DBF9-DD1E-4EFA-B93B-9E2F99AED5F4}" type="presOf" srcId="{CBDC91D4-45FE-49B7-8593-AA2E44EFEF48}" destId="{A58A0F34-646E-4BD2-8260-F90C2C90B3C0}" srcOrd="0" destOrd="0" presId="urn:microsoft.com/office/officeart/2005/8/layout/vList2"/>
    <dgm:cxn modelId="{80F8AB29-4E28-40D5-8724-4874DA174305}" type="presOf" srcId="{9E25E007-2F22-42B7-9654-AE30819BD9D8}" destId="{77FC5831-99BF-4190-A197-022B23680597}" srcOrd="0" destOrd="0" presId="urn:microsoft.com/office/officeart/2005/8/layout/vList2"/>
    <dgm:cxn modelId="{97E73E9D-5246-4E52-B40B-A79D103890B4}" type="presParOf" srcId="{A58A0F34-646E-4BD2-8260-F90C2C90B3C0}" destId="{77FC5831-99BF-4190-A197-022B236805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A26FF-7064-4BEA-B978-738AC17DA4A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4FAF2-9BE7-4C43-A9CD-AF7F025755A4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Цели Бюджета для граждан</a:t>
          </a:r>
          <a:endParaRPr lang="ru-RU" sz="2000" dirty="0">
            <a:latin typeface="+mj-lt"/>
          </a:endParaRPr>
        </a:p>
      </dgm:t>
    </dgm:pt>
    <dgm:pt modelId="{7F28C290-25C2-4F7B-8C46-D0EF0B7CD871}" type="parTrans" cxnId="{AC3BA9A6-6A76-4BEA-B382-8A8B61410F04}">
      <dgm:prSet/>
      <dgm:spPr/>
      <dgm:t>
        <a:bodyPr/>
        <a:lstStyle/>
        <a:p>
          <a:endParaRPr lang="ru-RU"/>
        </a:p>
      </dgm:t>
    </dgm:pt>
    <dgm:pt modelId="{60E14D6B-0B50-4FC0-B517-8583CEECB4CD}" type="sibTrans" cxnId="{AC3BA9A6-6A76-4BEA-B382-8A8B61410F04}">
      <dgm:prSet/>
      <dgm:spPr/>
      <dgm:t>
        <a:bodyPr/>
        <a:lstStyle/>
        <a:p>
          <a:endParaRPr lang="ru-RU"/>
        </a:p>
      </dgm:t>
    </dgm:pt>
    <dgm:pt modelId="{24A9CD9A-0B1C-48D5-9341-FE9B3A51CAD4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Повышение финансовой грамотности населения</a:t>
          </a:r>
          <a:endParaRPr lang="ru-RU" sz="2000" dirty="0">
            <a:latin typeface="+mj-lt"/>
          </a:endParaRPr>
        </a:p>
      </dgm:t>
    </dgm:pt>
    <dgm:pt modelId="{6DC36AEB-5F60-4907-90EB-1C7F831A1806}" type="parTrans" cxnId="{00720F40-CF35-465A-899D-3E8997EDBFD4}">
      <dgm:prSet/>
      <dgm:spPr/>
      <dgm:t>
        <a:bodyPr/>
        <a:lstStyle/>
        <a:p>
          <a:endParaRPr lang="ru-RU"/>
        </a:p>
      </dgm:t>
    </dgm:pt>
    <dgm:pt modelId="{0D3D43ED-EE97-44E7-9961-157B7C95F126}" type="sibTrans" cxnId="{00720F40-CF35-465A-899D-3E8997EDBFD4}">
      <dgm:prSet/>
      <dgm:spPr/>
      <dgm:t>
        <a:bodyPr/>
        <a:lstStyle/>
        <a:p>
          <a:endParaRPr lang="ru-RU"/>
        </a:p>
      </dgm:t>
    </dgm:pt>
    <dgm:pt modelId="{601E918C-A9B9-43AD-937D-F15BB3EA8E06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Взаимодействие власти и гражданина, общественный контроль</a:t>
          </a:r>
          <a:endParaRPr lang="ru-RU" sz="2000" dirty="0">
            <a:latin typeface="+mj-lt"/>
          </a:endParaRPr>
        </a:p>
      </dgm:t>
    </dgm:pt>
    <dgm:pt modelId="{4654A1CA-8073-42B9-965D-4CDF29647251}" type="parTrans" cxnId="{DADD60A1-96C1-49DC-9B56-B4C7CD1E363D}">
      <dgm:prSet/>
      <dgm:spPr/>
      <dgm:t>
        <a:bodyPr/>
        <a:lstStyle/>
        <a:p>
          <a:endParaRPr lang="ru-RU"/>
        </a:p>
      </dgm:t>
    </dgm:pt>
    <dgm:pt modelId="{E2C06E51-A0B4-495A-8E71-57D98A001BB7}" type="sibTrans" cxnId="{DADD60A1-96C1-49DC-9B56-B4C7CD1E363D}">
      <dgm:prSet/>
      <dgm:spPr/>
      <dgm:t>
        <a:bodyPr/>
        <a:lstStyle/>
        <a:p>
          <a:endParaRPr lang="ru-RU"/>
        </a:p>
      </dgm:t>
    </dgm:pt>
    <dgm:pt modelId="{14A56B2E-76A3-4B7D-AEC4-88E564D852F2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Раскрытие информации о бюджете муниципального образования «</a:t>
          </a:r>
          <a:r>
            <a:rPr lang="ru-RU" sz="2000" dirty="0" err="1" smtClean="0">
              <a:latin typeface="+mj-lt"/>
            </a:rPr>
            <a:t>Чердаклинское</a:t>
          </a:r>
          <a:r>
            <a:rPr lang="ru-RU" sz="2000" dirty="0" smtClean="0">
              <a:latin typeface="+mj-lt"/>
            </a:rPr>
            <a:t> городское поселение</a:t>
          </a:r>
          <a:endParaRPr lang="ru-RU" sz="2000" dirty="0">
            <a:latin typeface="+mj-lt"/>
          </a:endParaRPr>
        </a:p>
      </dgm:t>
    </dgm:pt>
    <dgm:pt modelId="{A2D4D195-3DDC-4DD4-AE9C-341716E87FA7}" type="parTrans" cxnId="{584BA74E-7467-4D79-94F0-E17AE8A62740}">
      <dgm:prSet/>
      <dgm:spPr/>
      <dgm:t>
        <a:bodyPr/>
        <a:lstStyle/>
        <a:p>
          <a:endParaRPr lang="ru-RU"/>
        </a:p>
      </dgm:t>
    </dgm:pt>
    <dgm:pt modelId="{C028DEF7-DC93-494D-BAE0-B2FEF33F9C56}" type="sibTrans" cxnId="{584BA74E-7467-4D79-94F0-E17AE8A62740}">
      <dgm:prSet/>
      <dgm:spPr/>
      <dgm:t>
        <a:bodyPr/>
        <a:lstStyle/>
        <a:p>
          <a:endParaRPr lang="ru-RU"/>
        </a:p>
      </dgm:t>
    </dgm:pt>
    <dgm:pt modelId="{C5B62191-6CCA-4936-B5C7-3CBFBBE55287}" type="pres">
      <dgm:prSet presAssocID="{A81A26FF-7064-4BEA-B978-738AC17DA4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A78DC-985E-481C-95D3-1B9B6D11B14C}" type="pres">
      <dgm:prSet presAssocID="{A81A26FF-7064-4BEA-B978-738AC17DA4A7}" presName="radial" presStyleCnt="0">
        <dgm:presLayoutVars>
          <dgm:animLvl val="ctr"/>
        </dgm:presLayoutVars>
      </dgm:prSet>
      <dgm:spPr/>
    </dgm:pt>
    <dgm:pt modelId="{000CB5E4-119E-4C5D-86BD-255F174E8602}" type="pres">
      <dgm:prSet presAssocID="{4884FAF2-9BE7-4C43-A9CD-AF7F025755A4}" presName="centerShape" presStyleLbl="vennNode1" presStyleIdx="0" presStyleCnt="4" custScaleX="151272" custScaleY="61750" custLinFactNeighborX="3974" custLinFactNeighborY="-12832"/>
      <dgm:spPr/>
      <dgm:t>
        <a:bodyPr/>
        <a:lstStyle/>
        <a:p>
          <a:endParaRPr lang="ru-RU"/>
        </a:p>
      </dgm:t>
    </dgm:pt>
    <dgm:pt modelId="{24B89376-B55B-43CA-A44A-6193BF6B86A8}" type="pres">
      <dgm:prSet presAssocID="{24A9CD9A-0B1C-48D5-9341-FE9B3A51CAD4}" presName="node" presStyleLbl="vennNode1" presStyleIdx="1" presStyleCnt="4" custScaleX="212720" custRadScaleRad="114922" custRadScaleInc="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07911-0C1C-4EEC-A466-466333D6CECF}" type="pres">
      <dgm:prSet presAssocID="{601E918C-A9B9-43AD-937D-F15BB3EA8E06}" presName="node" presStyleLbl="vennNode1" presStyleIdx="2" presStyleCnt="4" custScaleX="185849" custRadScaleRad="98191" custRadScaleInc="1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7506A-21E4-463C-A81F-B5C75F6139E6}" type="pres">
      <dgm:prSet presAssocID="{14A56B2E-76A3-4B7D-AEC4-88E564D852F2}" presName="node" presStyleLbl="vennNode1" presStyleIdx="3" presStyleCnt="4" custScaleX="250937" custScaleY="14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BA9A6-6A76-4BEA-B382-8A8B61410F04}" srcId="{A81A26FF-7064-4BEA-B978-738AC17DA4A7}" destId="{4884FAF2-9BE7-4C43-A9CD-AF7F025755A4}" srcOrd="0" destOrd="0" parTransId="{7F28C290-25C2-4F7B-8C46-D0EF0B7CD871}" sibTransId="{60E14D6B-0B50-4FC0-B517-8583CEECB4CD}"/>
    <dgm:cxn modelId="{77EE054F-9F01-4854-9FEF-25F234125FF3}" type="presOf" srcId="{4884FAF2-9BE7-4C43-A9CD-AF7F025755A4}" destId="{000CB5E4-119E-4C5D-86BD-255F174E8602}" srcOrd="0" destOrd="0" presId="urn:microsoft.com/office/officeart/2005/8/layout/radial3"/>
    <dgm:cxn modelId="{584BA74E-7467-4D79-94F0-E17AE8A62740}" srcId="{4884FAF2-9BE7-4C43-A9CD-AF7F025755A4}" destId="{14A56B2E-76A3-4B7D-AEC4-88E564D852F2}" srcOrd="2" destOrd="0" parTransId="{A2D4D195-3DDC-4DD4-AE9C-341716E87FA7}" sibTransId="{C028DEF7-DC93-494D-BAE0-B2FEF33F9C56}"/>
    <dgm:cxn modelId="{65FA8850-716D-4513-9389-2D98116B0966}" type="presOf" srcId="{A81A26FF-7064-4BEA-B978-738AC17DA4A7}" destId="{C5B62191-6CCA-4936-B5C7-3CBFBBE55287}" srcOrd="0" destOrd="0" presId="urn:microsoft.com/office/officeart/2005/8/layout/radial3"/>
    <dgm:cxn modelId="{203E8626-924E-455A-A25C-FE9E1DE878B6}" type="presOf" srcId="{24A9CD9A-0B1C-48D5-9341-FE9B3A51CAD4}" destId="{24B89376-B55B-43CA-A44A-6193BF6B86A8}" srcOrd="0" destOrd="0" presId="urn:microsoft.com/office/officeart/2005/8/layout/radial3"/>
    <dgm:cxn modelId="{D910EDB5-091B-4DF8-B3B0-A17D0C237F1E}" type="presOf" srcId="{14A56B2E-76A3-4B7D-AEC4-88E564D852F2}" destId="{E427506A-21E4-463C-A81F-B5C75F6139E6}" srcOrd="0" destOrd="0" presId="urn:microsoft.com/office/officeart/2005/8/layout/radial3"/>
    <dgm:cxn modelId="{DADD60A1-96C1-49DC-9B56-B4C7CD1E363D}" srcId="{4884FAF2-9BE7-4C43-A9CD-AF7F025755A4}" destId="{601E918C-A9B9-43AD-937D-F15BB3EA8E06}" srcOrd="1" destOrd="0" parTransId="{4654A1CA-8073-42B9-965D-4CDF29647251}" sibTransId="{E2C06E51-A0B4-495A-8E71-57D98A001BB7}"/>
    <dgm:cxn modelId="{6B3205C6-C7EA-4F5A-B4BC-F1AD94F3D7EF}" type="presOf" srcId="{601E918C-A9B9-43AD-937D-F15BB3EA8E06}" destId="{C2507911-0C1C-4EEC-A466-466333D6CECF}" srcOrd="0" destOrd="0" presId="urn:microsoft.com/office/officeart/2005/8/layout/radial3"/>
    <dgm:cxn modelId="{00720F40-CF35-465A-899D-3E8997EDBFD4}" srcId="{4884FAF2-9BE7-4C43-A9CD-AF7F025755A4}" destId="{24A9CD9A-0B1C-48D5-9341-FE9B3A51CAD4}" srcOrd="0" destOrd="0" parTransId="{6DC36AEB-5F60-4907-90EB-1C7F831A1806}" sibTransId="{0D3D43ED-EE97-44E7-9961-157B7C95F126}"/>
    <dgm:cxn modelId="{F87D86EA-E0DA-4BE4-8ED8-E7BF8812AC9C}" type="presParOf" srcId="{C5B62191-6CCA-4936-B5C7-3CBFBBE55287}" destId="{262A78DC-985E-481C-95D3-1B9B6D11B14C}" srcOrd="0" destOrd="0" presId="urn:microsoft.com/office/officeart/2005/8/layout/radial3"/>
    <dgm:cxn modelId="{08DC479D-ADE9-4E72-808E-DBC15FFB9ABB}" type="presParOf" srcId="{262A78DC-985E-481C-95D3-1B9B6D11B14C}" destId="{000CB5E4-119E-4C5D-86BD-255F174E8602}" srcOrd="0" destOrd="0" presId="urn:microsoft.com/office/officeart/2005/8/layout/radial3"/>
    <dgm:cxn modelId="{C8B22920-0A40-4FBD-BB4E-24E14148807F}" type="presParOf" srcId="{262A78DC-985E-481C-95D3-1B9B6D11B14C}" destId="{24B89376-B55B-43CA-A44A-6193BF6B86A8}" srcOrd="1" destOrd="0" presId="urn:microsoft.com/office/officeart/2005/8/layout/radial3"/>
    <dgm:cxn modelId="{9E81798D-6564-4962-A634-80C6DEC35627}" type="presParOf" srcId="{262A78DC-985E-481C-95D3-1B9B6D11B14C}" destId="{C2507911-0C1C-4EEC-A466-466333D6CECF}" srcOrd="2" destOrd="0" presId="urn:microsoft.com/office/officeart/2005/8/layout/radial3"/>
    <dgm:cxn modelId="{7A2F7014-28BF-4B30-B8D9-C8E0E6793AD4}" type="presParOf" srcId="{262A78DC-985E-481C-95D3-1B9B6D11B14C}" destId="{E427506A-21E4-463C-A81F-B5C75F6139E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F12D9-24EF-4F73-9CBD-5C991F1F11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952CF-F986-4C97-BB64-327BF6CD89F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>
              <a:latin typeface="+mj-lt"/>
            </a:rPr>
            <a:t>«Граждане и бизнес должны знать, куда направляются уплачиваемые ими налоги. Это требует высокого уровня прозрачности бюджета и бюджетного процесса»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                                                             </a:t>
          </a:r>
          <a:br>
            <a:rPr lang="ru-RU" dirty="0" smtClean="0"/>
          </a:br>
          <a:r>
            <a:rPr lang="ru-RU" dirty="0" smtClean="0"/>
            <a:t>                                 </a:t>
          </a:r>
          <a:r>
            <a:rPr lang="ru-RU" dirty="0" err="1" smtClean="0">
              <a:latin typeface="+mj-lt"/>
            </a:rPr>
            <a:t>В.В.Путин</a:t>
          </a:r>
          <a:r>
            <a:rPr lang="ru-RU" dirty="0" smtClean="0"/>
            <a:t> </a:t>
          </a:r>
          <a:endParaRPr lang="ru-RU" dirty="0"/>
        </a:p>
      </dgm:t>
    </dgm:pt>
    <dgm:pt modelId="{02715A97-E0AC-4904-8FAA-ED1B76762C7F}" type="parTrans" cxnId="{BC96AC84-D7C0-4985-ADE0-FFEEEFD4E492}">
      <dgm:prSet/>
      <dgm:spPr/>
      <dgm:t>
        <a:bodyPr/>
        <a:lstStyle/>
        <a:p>
          <a:endParaRPr lang="ru-RU"/>
        </a:p>
      </dgm:t>
    </dgm:pt>
    <dgm:pt modelId="{AB6D442D-9459-4D63-A44F-8C20876C31AC}" type="sibTrans" cxnId="{BC96AC84-D7C0-4985-ADE0-FFEEEFD4E492}">
      <dgm:prSet/>
      <dgm:spPr/>
      <dgm:t>
        <a:bodyPr/>
        <a:lstStyle/>
        <a:p>
          <a:endParaRPr lang="ru-RU"/>
        </a:p>
      </dgm:t>
    </dgm:pt>
    <dgm:pt modelId="{F6907B31-FFC6-4095-A20B-B73FB8076F06}" type="pres">
      <dgm:prSet presAssocID="{395F12D9-24EF-4F73-9CBD-5C991F1F1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401E6-8D6A-45B2-ACC1-3DF1C971F37D}" type="pres">
      <dgm:prSet presAssocID="{0F3952CF-F986-4C97-BB64-327BF6CD89FC}" presName="parentText" presStyleLbl="node1" presStyleIdx="0" presStyleCnt="1">
        <dgm:presLayoutVars>
          <dgm:chMax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151ADB4-39AC-490B-9F17-AE53126EC693}" type="presOf" srcId="{0F3952CF-F986-4C97-BB64-327BF6CD89FC}" destId="{46A401E6-8D6A-45B2-ACC1-3DF1C971F37D}" srcOrd="0" destOrd="0" presId="urn:microsoft.com/office/officeart/2005/8/layout/vList2"/>
    <dgm:cxn modelId="{B641226B-F65E-4044-AF36-DB78B46E6036}" type="presOf" srcId="{395F12D9-24EF-4F73-9CBD-5C991F1F11BF}" destId="{F6907B31-FFC6-4095-A20B-B73FB8076F06}" srcOrd="0" destOrd="0" presId="urn:microsoft.com/office/officeart/2005/8/layout/vList2"/>
    <dgm:cxn modelId="{BC96AC84-D7C0-4985-ADE0-FFEEEFD4E492}" srcId="{395F12D9-24EF-4F73-9CBD-5C991F1F11BF}" destId="{0F3952CF-F986-4C97-BB64-327BF6CD89FC}" srcOrd="0" destOrd="0" parTransId="{02715A97-E0AC-4904-8FAA-ED1B76762C7F}" sibTransId="{AB6D442D-9459-4D63-A44F-8C20876C31AC}"/>
    <dgm:cxn modelId="{D6EB44CD-B463-433C-8EF1-C25E455BF092}" type="presParOf" srcId="{F6907B31-FFC6-4095-A20B-B73FB8076F06}" destId="{46A401E6-8D6A-45B2-ACC1-3DF1C971F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89324-1D08-47DD-9CC7-0E876D8A425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B3741-FD51-4BC8-8003-507E846CF01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Постановление администрации муниципального образования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Чердаклинский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район» Ульяновской области от 21.05.2014 №546 «Об утверждении Порядка представления информации о бюджете муниципального образования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Чердаклинское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городское поселение»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Чердаклинского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района Ульяновской области на очередной финансовый год и плановый период и отчёта об исполнении бюджета муниципального образования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Чердаклинское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городское поселение»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Чердаклинского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района Ульяновской области за отчётный финансовый год в доступной для граждан форме»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272A18B-0844-4C1C-A378-9D24D6FB6CEA}" type="parTrans" cxnId="{2C749D0C-AB48-49F2-91A6-E854764A0210}">
      <dgm:prSet/>
      <dgm:spPr/>
      <dgm:t>
        <a:bodyPr/>
        <a:lstStyle/>
        <a:p>
          <a:endParaRPr lang="ru-RU"/>
        </a:p>
      </dgm:t>
    </dgm:pt>
    <dgm:pt modelId="{2540F41E-6751-4DE1-B709-5A1C43936D40}" type="sibTrans" cxnId="{2C749D0C-AB48-49F2-91A6-E854764A0210}">
      <dgm:prSet/>
      <dgm:spPr/>
      <dgm:t>
        <a:bodyPr/>
        <a:lstStyle/>
        <a:p>
          <a:endParaRPr lang="ru-RU"/>
        </a:p>
      </dgm:t>
    </dgm:pt>
    <dgm:pt modelId="{AC453D3A-DFA9-49C2-A87D-1DC55401ACAE}" type="pres">
      <dgm:prSet presAssocID="{39889324-1D08-47DD-9CC7-0E876D8A425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23D2A1-516F-4F9A-8CE8-53875C7C0B53}" type="pres">
      <dgm:prSet presAssocID="{9B2B3741-FD51-4BC8-8003-507E846CF016}" presName="horFlow" presStyleCnt="0"/>
      <dgm:spPr/>
    </dgm:pt>
    <dgm:pt modelId="{BC3CDFD5-3E6D-41BF-AED9-BD6AF2D111C7}" type="pres">
      <dgm:prSet presAssocID="{9B2B3741-FD51-4BC8-8003-507E846CF016}" presName="bigChev" presStyleLbl="node1" presStyleIdx="0" presStyleCnt="1" custScaleX="132987" custScaleY="112913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9DD54350-482E-4352-961A-9FF4FE569F29}" type="presOf" srcId="{9B2B3741-FD51-4BC8-8003-507E846CF016}" destId="{BC3CDFD5-3E6D-41BF-AED9-BD6AF2D111C7}" srcOrd="0" destOrd="0" presId="urn:microsoft.com/office/officeart/2005/8/layout/lProcess3"/>
    <dgm:cxn modelId="{2C749D0C-AB48-49F2-91A6-E854764A0210}" srcId="{39889324-1D08-47DD-9CC7-0E876D8A425C}" destId="{9B2B3741-FD51-4BC8-8003-507E846CF016}" srcOrd="0" destOrd="0" parTransId="{5272A18B-0844-4C1C-A378-9D24D6FB6CEA}" sibTransId="{2540F41E-6751-4DE1-B709-5A1C43936D40}"/>
    <dgm:cxn modelId="{18904354-CB99-4853-AF66-9D3BBB583DEA}" type="presOf" srcId="{39889324-1D08-47DD-9CC7-0E876D8A425C}" destId="{AC453D3A-DFA9-49C2-A87D-1DC55401ACAE}" srcOrd="0" destOrd="0" presId="urn:microsoft.com/office/officeart/2005/8/layout/lProcess3"/>
    <dgm:cxn modelId="{441689A3-71A7-442E-AE30-FBDE6DF22551}" type="presParOf" srcId="{AC453D3A-DFA9-49C2-A87D-1DC55401ACAE}" destId="{B823D2A1-516F-4F9A-8CE8-53875C7C0B53}" srcOrd="0" destOrd="0" presId="urn:microsoft.com/office/officeart/2005/8/layout/lProcess3"/>
    <dgm:cxn modelId="{98D70315-9C75-4357-AE18-78BE2ECDFB49}" type="presParOf" srcId="{B823D2A1-516F-4F9A-8CE8-53875C7C0B53}" destId="{BC3CDFD5-3E6D-41BF-AED9-BD6AF2D111C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7B3877-4882-4DE5-8A6A-068E92E4CD1E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B0357-540B-4792-ACC8-F571F24DE52C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Составление проекта бюджета</a:t>
          </a:r>
          <a:endParaRPr lang="ru-RU" sz="2000" dirty="0">
            <a:latin typeface="+mj-lt"/>
          </a:endParaRPr>
        </a:p>
      </dgm:t>
    </dgm:pt>
    <dgm:pt modelId="{C251DA58-8229-40FB-97D6-16CBA19FD82F}" type="parTrans" cxnId="{737FB201-DD8A-4CD3-BF5D-B9C739145B39}">
      <dgm:prSet/>
      <dgm:spPr/>
      <dgm:t>
        <a:bodyPr/>
        <a:lstStyle/>
        <a:p>
          <a:endParaRPr lang="ru-RU"/>
        </a:p>
      </dgm:t>
    </dgm:pt>
    <dgm:pt modelId="{04F53AFD-49A6-4223-87B7-FDD303A8C5E1}" type="sibTrans" cxnId="{737FB201-DD8A-4CD3-BF5D-B9C739145B39}">
      <dgm:prSet/>
      <dgm:spPr/>
      <dgm:t>
        <a:bodyPr/>
        <a:lstStyle/>
        <a:p>
          <a:endParaRPr lang="ru-RU"/>
        </a:p>
      </dgm:t>
    </dgm:pt>
    <dgm:pt modelId="{C9A49ED2-75C5-4140-B314-89CE7FDC8C6E}">
      <dgm:prSet phldrT="[Текст]" custT="1"/>
      <dgm:spPr/>
      <dgm:t>
        <a:bodyPr anchor="t"/>
        <a:lstStyle/>
        <a:p>
          <a:pPr algn="ctr"/>
          <a:r>
            <a:rPr lang="ru-RU" sz="2000" dirty="0" smtClean="0">
              <a:latin typeface="+mj-lt"/>
            </a:rPr>
            <a:t>Подготовка материалов для составления проекта бюджета </a:t>
          </a:r>
        </a:p>
        <a:p>
          <a:pPr algn="l"/>
          <a:r>
            <a:rPr lang="ru-RU" sz="1800" dirty="0" smtClean="0">
              <a:latin typeface="+mj-lt"/>
            </a:rPr>
            <a:t>- прогноз социально-экономического развития </a:t>
          </a:r>
        </a:p>
        <a:p>
          <a:pPr algn="l"/>
          <a:r>
            <a:rPr lang="ru-RU" sz="1800" dirty="0" smtClean="0">
              <a:latin typeface="+mj-lt"/>
            </a:rPr>
            <a:t>- основные направления бюджетной и налоговой политики</a:t>
          </a:r>
          <a:endParaRPr lang="ru-RU" sz="1800" dirty="0">
            <a:latin typeface="+mj-lt"/>
          </a:endParaRPr>
        </a:p>
      </dgm:t>
    </dgm:pt>
    <dgm:pt modelId="{2DE9A989-86D3-4FC9-AF3E-C1ACA5B45BDF}" type="parTrans" cxnId="{55B6734E-8823-4E4E-B3B0-79CEF4A5737E}">
      <dgm:prSet/>
      <dgm:spPr/>
      <dgm:t>
        <a:bodyPr/>
        <a:lstStyle/>
        <a:p>
          <a:endParaRPr lang="ru-RU"/>
        </a:p>
      </dgm:t>
    </dgm:pt>
    <dgm:pt modelId="{8EE8C9D7-2FE7-4CEA-8C4B-573BCD7599F0}" type="sibTrans" cxnId="{55B6734E-8823-4E4E-B3B0-79CEF4A5737E}">
      <dgm:prSet/>
      <dgm:spPr/>
      <dgm:t>
        <a:bodyPr/>
        <a:lstStyle/>
        <a:p>
          <a:endParaRPr lang="ru-RU"/>
        </a:p>
      </dgm:t>
    </dgm:pt>
    <dgm:pt modelId="{19E4D317-FD0C-4B8E-B786-57FCB9F974A9}">
      <dgm:prSet phldrT="[Текст]" custT="1"/>
      <dgm:spPr/>
      <dgm:t>
        <a:bodyPr anchor="t"/>
        <a:lstStyle/>
        <a:p>
          <a:r>
            <a:rPr lang="ru-RU" sz="2000" dirty="0" smtClean="0">
              <a:latin typeface="+mj-lt"/>
            </a:rPr>
            <a:t>Согласование материалов для составления бюджета</a:t>
          </a:r>
          <a:endParaRPr lang="ru-RU" sz="2000" dirty="0">
            <a:latin typeface="+mj-lt"/>
          </a:endParaRPr>
        </a:p>
      </dgm:t>
    </dgm:pt>
    <dgm:pt modelId="{C7A09010-87C3-4D49-95FD-807004FCD53D}" type="parTrans" cxnId="{067B4428-8D56-4854-9EED-00234F0EF74D}">
      <dgm:prSet/>
      <dgm:spPr/>
      <dgm:t>
        <a:bodyPr/>
        <a:lstStyle/>
        <a:p>
          <a:endParaRPr lang="ru-RU"/>
        </a:p>
      </dgm:t>
    </dgm:pt>
    <dgm:pt modelId="{F181F9D6-95AD-42A0-9230-EB6F5EAB9046}" type="sibTrans" cxnId="{067B4428-8D56-4854-9EED-00234F0EF74D}">
      <dgm:prSet/>
      <dgm:spPr/>
      <dgm:t>
        <a:bodyPr/>
        <a:lstStyle/>
        <a:p>
          <a:endParaRPr lang="ru-RU"/>
        </a:p>
      </dgm:t>
    </dgm:pt>
    <dgm:pt modelId="{78F5CC77-ED60-4283-8D7B-08F5C016AEB1}">
      <dgm:prSet phldrT="[Текст]" custT="1"/>
      <dgm:spPr/>
      <dgm:t>
        <a:bodyPr anchor="t"/>
        <a:lstStyle/>
        <a:p>
          <a:r>
            <a:rPr lang="ru-RU" sz="2000" dirty="0" smtClean="0">
              <a:latin typeface="+mj-lt"/>
            </a:rPr>
            <a:t>Подготовка проекта решения о бюджете МО «</a:t>
          </a:r>
          <a:r>
            <a:rPr lang="ru-RU" sz="2000" dirty="0" err="1" smtClean="0">
              <a:latin typeface="+mj-lt"/>
            </a:rPr>
            <a:t>Чердаклинское</a:t>
          </a:r>
          <a:r>
            <a:rPr lang="ru-RU" sz="2000" dirty="0" smtClean="0">
              <a:latin typeface="+mj-lt"/>
            </a:rPr>
            <a:t> городское поселение»</a:t>
          </a:r>
          <a:endParaRPr lang="ru-RU" sz="2000" dirty="0">
            <a:latin typeface="+mj-lt"/>
          </a:endParaRPr>
        </a:p>
      </dgm:t>
    </dgm:pt>
    <dgm:pt modelId="{408728AE-BB63-4A1D-BE27-51304637F861}" type="parTrans" cxnId="{1D17DED9-29D4-4C49-BCB9-360A418E5503}">
      <dgm:prSet/>
      <dgm:spPr/>
      <dgm:t>
        <a:bodyPr/>
        <a:lstStyle/>
        <a:p>
          <a:endParaRPr lang="ru-RU"/>
        </a:p>
      </dgm:t>
    </dgm:pt>
    <dgm:pt modelId="{A1E2FBAC-3CE2-4A7E-B3B3-C39C66B6199C}" type="sibTrans" cxnId="{1D17DED9-29D4-4C49-BCB9-360A418E5503}">
      <dgm:prSet/>
      <dgm:spPr/>
      <dgm:t>
        <a:bodyPr/>
        <a:lstStyle/>
        <a:p>
          <a:endParaRPr lang="ru-RU"/>
        </a:p>
      </dgm:t>
    </dgm:pt>
    <dgm:pt modelId="{A89FB69F-77DB-43FB-BAA5-09A778DA8078}" type="pres">
      <dgm:prSet presAssocID="{D97B3877-4882-4DE5-8A6A-068E92E4CD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B7487-A582-47BC-8979-9A09BB1C7ED9}" type="pres">
      <dgm:prSet presAssocID="{927B0357-540B-4792-ACC8-F571F24DE52C}" presName="roof" presStyleLbl="dkBgShp" presStyleIdx="0" presStyleCnt="2" custScaleX="98113" custScaleY="27451"/>
      <dgm:spPr/>
      <dgm:t>
        <a:bodyPr/>
        <a:lstStyle/>
        <a:p>
          <a:endParaRPr lang="ru-RU"/>
        </a:p>
      </dgm:t>
    </dgm:pt>
    <dgm:pt modelId="{0A4AFA22-0E12-415A-951A-2D02EC77D7A8}" type="pres">
      <dgm:prSet presAssocID="{927B0357-540B-4792-ACC8-F571F24DE52C}" presName="pillars" presStyleCnt="0"/>
      <dgm:spPr/>
    </dgm:pt>
    <dgm:pt modelId="{E55D4D78-876A-4924-9CF1-22264E3DB556}" type="pres">
      <dgm:prSet presAssocID="{927B0357-540B-4792-ACC8-F571F24DE52C}" presName="pillar1" presStyleLbl="node1" presStyleIdx="0" presStyleCnt="3" custScaleX="94045" custScaleY="135301" custLinFactNeighborX="1019" custLinFactNeighborY="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3C51E-522D-4C41-99C5-897A0B08B442}" type="pres">
      <dgm:prSet presAssocID="{19E4D317-FD0C-4B8E-B786-57FCB9F974A9}" presName="pillarX" presStyleLbl="node1" presStyleIdx="1" presStyleCnt="3" custScaleY="13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B3AEA-4942-4FD4-A5BE-8C5A4FFFE67A}" type="pres">
      <dgm:prSet presAssocID="{78F5CC77-ED60-4283-8D7B-08F5C016AEB1}" presName="pillarX" presStyleLbl="node1" presStyleIdx="2" presStyleCnt="3" custScaleY="13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763F7-F013-4203-A91F-247FACB496D7}" type="pres">
      <dgm:prSet presAssocID="{927B0357-540B-4792-ACC8-F571F24DE52C}" presName="base" presStyleLbl="dkBgShp" presStyleIdx="1" presStyleCnt="2" custFlipVert="1" custScaleY="375276"/>
      <dgm:spPr>
        <a:prstGeom prst="upArrow">
          <a:avLst/>
        </a:prstGeom>
      </dgm:spPr>
    </dgm:pt>
  </dgm:ptLst>
  <dgm:cxnLst>
    <dgm:cxn modelId="{1D17DED9-29D4-4C49-BCB9-360A418E5503}" srcId="{927B0357-540B-4792-ACC8-F571F24DE52C}" destId="{78F5CC77-ED60-4283-8D7B-08F5C016AEB1}" srcOrd="2" destOrd="0" parTransId="{408728AE-BB63-4A1D-BE27-51304637F861}" sibTransId="{A1E2FBAC-3CE2-4A7E-B3B3-C39C66B6199C}"/>
    <dgm:cxn modelId="{AACA1543-EA3E-4173-8C75-850DA465A508}" type="presOf" srcId="{D97B3877-4882-4DE5-8A6A-068E92E4CD1E}" destId="{A89FB69F-77DB-43FB-BAA5-09A778DA8078}" srcOrd="0" destOrd="0" presId="urn:microsoft.com/office/officeart/2005/8/layout/hList3"/>
    <dgm:cxn modelId="{737FB201-DD8A-4CD3-BF5D-B9C739145B39}" srcId="{D97B3877-4882-4DE5-8A6A-068E92E4CD1E}" destId="{927B0357-540B-4792-ACC8-F571F24DE52C}" srcOrd="0" destOrd="0" parTransId="{C251DA58-8229-40FB-97D6-16CBA19FD82F}" sibTransId="{04F53AFD-49A6-4223-87B7-FDD303A8C5E1}"/>
    <dgm:cxn modelId="{A71DF645-EA73-400F-8760-A93F99C37D29}" type="presOf" srcId="{78F5CC77-ED60-4283-8D7B-08F5C016AEB1}" destId="{846B3AEA-4942-4FD4-A5BE-8C5A4FFFE67A}" srcOrd="0" destOrd="0" presId="urn:microsoft.com/office/officeart/2005/8/layout/hList3"/>
    <dgm:cxn modelId="{44F3B1F0-DB71-40EB-A7E4-0FAD7BFF2EAB}" type="presOf" srcId="{19E4D317-FD0C-4B8E-B786-57FCB9F974A9}" destId="{4193C51E-522D-4C41-99C5-897A0B08B442}" srcOrd="0" destOrd="0" presId="urn:microsoft.com/office/officeart/2005/8/layout/hList3"/>
    <dgm:cxn modelId="{55B6734E-8823-4E4E-B3B0-79CEF4A5737E}" srcId="{927B0357-540B-4792-ACC8-F571F24DE52C}" destId="{C9A49ED2-75C5-4140-B314-89CE7FDC8C6E}" srcOrd="0" destOrd="0" parTransId="{2DE9A989-86D3-4FC9-AF3E-C1ACA5B45BDF}" sibTransId="{8EE8C9D7-2FE7-4CEA-8C4B-573BCD7599F0}"/>
    <dgm:cxn modelId="{749FE282-C835-4BDB-8300-8F89BF1DC9D3}" type="presOf" srcId="{C9A49ED2-75C5-4140-B314-89CE7FDC8C6E}" destId="{E55D4D78-876A-4924-9CF1-22264E3DB556}" srcOrd="0" destOrd="0" presId="urn:microsoft.com/office/officeart/2005/8/layout/hList3"/>
    <dgm:cxn modelId="{067B4428-8D56-4854-9EED-00234F0EF74D}" srcId="{927B0357-540B-4792-ACC8-F571F24DE52C}" destId="{19E4D317-FD0C-4B8E-B786-57FCB9F974A9}" srcOrd="1" destOrd="0" parTransId="{C7A09010-87C3-4D49-95FD-807004FCD53D}" sibTransId="{F181F9D6-95AD-42A0-9230-EB6F5EAB9046}"/>
    <dgm:cxn modelId="{C6AAA831-0D31-40DB-BF40-762CA4FB06BA}" type="presOf" srcId="{927B0357-540B-4792-ACC8-F571F24DE52C}" destId="{D07B7487-A582-47BC-8979-9A09BB1C7ED9}" srcOrd="0" destOrd="0" presId="urn:microsoft.com/office/officeart/2005/8/layout/hList3"/>
    <dgm:cxn modelId="{47D8060D-AD18-46BF-8296-098AD9C6F469}" type="presParOf" srcId="{A89FB69F-77DB-43FB-BAA5-09A778DA8078}" destId="{D07B7487-A582-47BC-8979-9A09BB1C7ED9}" srcOrd="0" destOrd="0" presId="urn:microsoft.com/office/officeart/2005/8/layout/hList3"/>
    <dgm:cxn modelId="{A9D3E2AF-6F93-49C6-804A-AFE8FB375A0E}" type="presParOf" srcId="{A89FB69F-77DB-43FB-BAA5-09A778DA8078}" destId="{0A4AFA22-0E12-415A-951A-2D02EC77D7A8}" srcOrd="1" destOrd="0" presId="urn:microsoft.com/office/officeart/2005/8/layout/hList3"/>
    <dgm:cxn modelId="{31D4EB87-DE8E-49A7-AE26-4FF2EA14BA54}" type="presParOf" srcId="{0A4AFA22-0E12-415A-951A-2D02EC77D7A8}" destId="{E55D4D78-876A-4924-9CF1-22264E3DB556}" srcOrd="0" destOrd="0" presId="urn:microsoft.com/office/officeart/2005/8/layout/hList3"/>
    <dgm:cxn modelId="{247A7D17-A326-46F1-9572-2DC2C766FABA}" type="presParOf" srcId="{0A4AFA22-0E12-415A-951A-2D02EC77D7A8}" destId="{4193C51E-522D-4C41-99C5-897A0B08B442}" srcOrd="1" destOrd="0" presId="urn:microsoft.com/office/officeart/2005/8/layout/hList3"/>
    <dgm:cxn modelId="{8B7E107C-0DC8-4E28-B69D-BE877F6F0241}" type="presParOf" srcId="{0A4AFA22-0E12-415A-951A-2D02EC77D7A8}" destId="{846B3AEA-4942-4FD4-A5BE-8C5A4FFFE67A}" srcOrd="2" destOrd="0" presId="urn:microsoft.com/office/officeart/2005/8/layout/hList3"/>
    <dgm:cxn modelId="{E1DDD212-183B-4F73-B112-38A105EE1ADD}" type="presParOf" srcId="{A89FB69F-77DB-43FB-BAA5-09A778DA8078}" destId="{6BD763F7-F013-4203-A91F-247FACB496D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7B3877-4882-4DE5-8A6A-068E92E4CD1E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B0357-540B-4792-ACC8-F571F24DE52C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Рассмотрение и утверждение бюджета</a:t>
          </a:r>
          <a:endParaRPr lang="ru-RU" sz="2000" dirty="0">
            <a:latin typeface="+mj-lt"/>
          </a:endParaRPr>
        </a:p>
      </dgm:t>
    </dgm:pt>
    <dgm:pt modelId="{C251DA58-8229-40FB-97D6-16CBA19FD82F}" type="parTrans" cxnId="{737FB201-DD8A-4CD3-BF5D-B9C739145B39}">
      <dgm:prSet/>
      <dgm:spPr/>
      <dgm:t>
        <a:bodyPr/>
        <a:lstStyle/>
        <a:p>
          <a:endParaRPr lang="ru-RU"/>
        </a:p>
      </dgm:t>
    </dgm:pt>
    <dgm:pt modelId="{04F53AFD-49A6-4223-87B7-FDD303A8C5E1}" type="sibTrans" cxnId="{737FB201-DD8A-4CD3-BF5D-B9C739145B39}">
      <dgm:prSet/>
      <dgm:spPr/>
      <dgm:t>
        <a:bodyPr/>
        <a:lstStyle/>
        <a:p>
          <a:endParaRPr lang="ru-RU"/>
        </a:p>
      </dgm:t>
    </dgm:pt>
    <dgm:pt modelId="{C9A49ED2-75C5-4140-B314-89CE7FDC8C6E}">
      <dgm:prSet phldrT="[Текст]" custT="1"/>
      <dgm:spPr/>
      <dgm:t>
        <a:bodyPr anchor="t"/>
        <a:lstStyle/>
        <a:p>
          <a:pPr algn="ctr"/>
          <a:r>
            <a:rPr lang="ru-RU" sz="2000" dirty="0" smtClean="0">
              <a:latin typeface="+mj-lt"/>
            </a:rPr>
            <a:t>Проведение публичных слушаний по проекту решения о бюджете</a:t>
          </a:r>
          <a:endParaRPr lang="ru-RU" sz="1800" dirty="0">
            <a:latin typeface="+mj-lt"/>
          </a:endParaRPr>
        </a:p>
      </dgm:t>
    </dgm:pt>
    <dgm:pt modelId="{2DE9A989-86D3-4FC9-AF3E-C1ACA5B45BDF}" type="parTrans" cxnId="{55B6734E-8823-4E4E-B3B0-79CEF4A5737E}">
      <dgm:prSet/>
      <dgm:spPr/>
      <dgm:t>
        <a:bodyPr/>
        <a:lstStyle/>
        <a:p>
          <a:endParaRPr lang="ru-RU"/>
        </a:p>
      </dgm:t>
    </dgm:pt>
    <dgm:pt modelId="{8EE8C9D7-2FE7-4CEA-8C4B-573BCD7599F0}" type="sibTrans" cxnId="{55B6734E-8823-4E4E-B3B0-79CEF4A5737E}">
      <dgm:prSet/>
      <dgm:spPr/>
      <dgm:t>
        <a:bodyPr/>
        <a:lstStyle/>
        <a:p>
          <a:endParaRPr lang="ru-RU"/>
        </a:p>
      </dgm:t>
    </dgm:pt>
    <dgm:pt modelId="{19E4D317-FD0C-4B8E-B786-57FCB9F974A9}">
      <dgm:prSet phldrT="[Текст]" custT="1"/>
      <dgm:spPr/>
      <dgm:t>
        <a:bodyPr anchor="t"/>
        <a:lstStyle/>
        <a:p>
          <a:r>
            <a:rPr lang="ru-RU" sz="2000" dirty="0" smtClean="0">
              <a:latin typeface="+mj-lt"/>
            </a:rPr>
            <a:t>Рассмотрение проекта закона о бюджете в двух чтениях и его принятие Советом депутатов МО «</a:t>
          </a:r>
          <a:r>
            <a:rPr lang="ru-RU" sz="2000" dirty="0" err="1" smtClean="0">
              <a:latin typeface="+mj-lt"/>
            </a:rPr>
            <a:t>Чердаклинское</a:t>
          </a:r>
          <a:r>
            <a:rPr lang="ru-RU" sz="2000" dirty="0" smtClean="0">
              <a:latin typeface="+mj-lt"/>
            </a:rPr>
            <a:t> городское поселение»</a:t>
          </a:r>
          <a:endParaRPr lang="ru-RU" sz="2000" dirty="0">
            <a:latin typeface="+mj-lt"/>
          </a:endParaRPr>
        </a:p>
      </dgm:t>
    </dgm:pt>
    <dgm:pt modelId="{C7A09010-87C3-4D49-95FD-807004FCD53D}" type="parTrans" cxnId="{067B4428-8D56-4854-9EED-00234F0EF74D}">
      <dgm:prSet/>
      <dgm:spPr/>
      <dgm:t>
        <a:bodyPr/>
        <a:lstStyle/>
        <a:p>
          <a:endParaRPr lang="ru-RU"/>
        </a:p>
      </dgm:t>
    </dgm:pt>
    <dgm:pt modelId="{F181F9D6-95AD-42A0-9230-EB6F5EAB9046}" type="sibTrans" cxnId="{067B4428-8D56-4854-9EED-00234F0EF74D}">
      <dgm:prSet/>
      <dgm:spPr/>
      <dgm:t>
        <a:bodyPr/>
        <a:lstStyle/>
        <a:p>
          <a:endParaRPr lang="ru-RU"/>
        </a:p>
      </dgm:t>
    </dgm:pt>
    <dgm:pt modelId="{78F5CC77-ED60-4283-8D7B-08F5C016AEB1}">
      <dgm:prSet phldrT="[Текст]" custT="1"/>
      <dgm:spPr/>
      <dgm:t>
        <a:bodyPr anchor="t"/>
        <a:lstStyle/>
        <a:p>
          <a:r>
            <a:rPr lang="ru-RU" sz="2000" dirty="0" smtClean="0">
              <a:latin typeface="+mj-lt"/>
            </a:rPr>
            <a:t>Подписание решения о бюджете МО «</a:t>
          </a:r>
          <a:r>
            <a:rPr lang="ru-RU" sz="2000" dirty="0" err="1" smtClean="0">
              <a:latin typeface="+mj-lt"/>
            </a:rPr>
            <a:t>Чердаклинское</a:t>
          </a:r>
          <a:r>
            <a:rPr lang="ru-RU" sz="2000" dirty="0" smtClean="0">
              <a:latin typeface="+mj-lt"/>
            </a:rPr>
            <a:t> городское поселение» Главой МО «</a:t>
          </a:r>
          <a:r>
            <a:rPr lang="ru-RU" sz="2000" dirty="0" err="1" smtClean="0">
              <a:latin typeface="+mj-lt"/>
            </a:rPr>
            <a:t>Чердаклинское</a:t>
          </a:r>
          <a:r>
            <a:rPr lang="ru-RU" sz="2000" dirty="0" smtClean="0">
              <a:latin typeface="+mj-lt"/>
            </a:rPr>
            <a:t> городское поселение»</a:t>
          </a:r>
          <a:endParaRPr lang="ru-RU" sz="2000" dirty="0">
            <a:latin typeface="+mj-lt"/>
          </a:endParaRPr>
        </a:p>
      </dgm:t>
    </dgm:pt>
    <dgm:pt modelId="{408728AE-BB63-4A1D-BE27-51304637F861}" type="parTrans" cxnId="{1D17DED9-29D4-4C49-BCB9-360A418E5503}">
      <dgm:prSet/>
      <dgm:spPr/>
      <dgm:t>
        <a:bodyPr/>
        <a:lstStyle/>
        <a:p>
          <a:endParaRPr lang="ru-RU"/>
        </a:p>
      </dgm:t>
    </dgm:pt>
    <dgm:pt modelId="{A1E2FBAC-3CE2-4A7E-B3B3-C39C66B6199C}" type="sibTrans" cxnId="{1D17DED9-29D4-4C49-BCB9-360A418E5503}">
      <dgm:prSet/>
      <dgm:spPr/>
      <dgm:t>
        <a:bodyPr/>
        <a:lstStyle/>
        <a:p>
          <a:endParaRPr lang="ru-RU"/>
        </a:p>
      </dgm:t>
    </dgm:pt>
    <dgm:pt modelId="{A89FB69F-77DB-43FB-BAA5-09A778DA8078}" type="pres">
      <dgm:prSet presAssocID="{D97B3877-4882-4DE5-8A6A-068E92E4CD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B7487-A582-47BC-8979-9A09BB1C7ED9}" type="pres">
      <dgm:prSet presAssocID="{927B0357-540B-4792-ACC8-F571F24DE52C}" presName="roof" presStyleLbl="dkBgShp" presStyleIdx="0" presStyleCnt="2" custScaleX="98113" custScaleY="27451"/>
      <dgm:spPr/>
      <dgm:t>
        <a:bodyPr/>
        <a:lstStyle/>
        <a:p>
          <a:endParaRPr lang="ru-RU"/>
        </a:p>
      </dgm:t>
    </dgm:pt>
    <dgm:pt modelId="{0A4AFA22-0E12-415A-951A-2D02EC77D7A8}" type="pres">
      <dgm:prSet presAssocID="{927B0357-540B-4792-ACC8-F571F24DE52C}" presName="pillars" presStyleCnt="0"/>
      <dgm:spPr/>
    </dgm:pt>
    <dgm:pt modelId="{E55D4D78-876A-4924-9CF1-22264E3DB556}" type="pres">
      <dgm:prSet presAssocID="{927B0357-540B-4792-ACC8-F571F24DE52C}" presName="pillar1" presStyleLbl="node1" presStyleIdx="0" presStyleCnt="3" custScaleX="94045" custScaleY="135301" custLinFactNeighborX="1019" custLinFactNeighborY="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3C51E-522D-4C41-99C5-897A0B08B442}" type="pres">
      <dgm:prSet presAssocID="{19E4D317-FD0C-4B8E-B786-57FCB9F974A9}" presName="pillarX" presStyleLbl="node1" presStyleIdx="1" presStyleCnt="3" custScaleY="13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B3AEA-4942-4FD4-A5BE-8C5A4FFFE67A}" type="pres">
      <dgm:prSet presAssocID="{78F5CC77-ED60-4283-8D7B-08F5C016AEB1}" presName="pillarX" presStyleLbl="node1" presStyleIdx="2" presStyleCnt="3" custScaleY="13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763F7-F013-4203-A91F-247FACB496D7}" type="pres">
      <dgm:prSet presAssocID="{927B0357-540B-4792-ACC8-F571F24DE52C}" presName="base" presStyleLbl="dkBgShp" presStyleIdx="1" presStyleCnt="2" custFlipVert="1" custScaleY="401891"/>
      <dgm:spPr>
        <a:prstGeom prst="upArrow">
          <a:avLst/>
        </a:prstGeom>
      </dgm:spPr>
    </dgm:pt>
  </dgm:ptLst>
  <dgm:cxnLst>
    <dgm:cxn modelId="{1D17DED9-29D4-4C49-BCB9-360A418E5503}" srcId="{927B0357-540B-4792-ACC8-F571F24DE52C}" destId="{78F5CC77-ED60-4283-8D7B-08F5C016AEB1}" srcOrd="2" destOrd="0" parTransId="{408728AE-BB63-4A1D-BE27-51304637F861}" sibTransId="{A1E2FBAC-3CE2-4A7E-B3B3-C39C66B6199C}"/>
    <dgm:cxn modelId="{737FB201-DD8A-4CD3-BF5D-B9C739145B39}" srcId="{D97B3877-4882-4DE5-8A6A-068E92E4CD1E}" destId="{927B0357-540B-4792-ACC8-F571F24DE52C}" srcOrd="0" destOrd="0" parTransId="{C251DA58-8229-40FB-97D6-16CBA19FD82F}" sibTransId="{04F53AFD-49A6-4223-87B7-FDD303A8C5E1}"/>
    <dgm:cxn modelId="{71DF0FBE-EFF9-49B0-A405-107F95009A94}" type="presOf" srcId="{927B0357-540B-4792-ACC8-F571F24DE52C}" destId="{D07B7487-A582-47BC-8979-9A09BB1C7ED9}" srcOrd="0" destOrd="0" presId="urn:microsoft.com/office/officeart/2005/8/layout/hList3"/>
    <dgm:cxn modelId="{55B6734E-8823-4E4E-B3B0-79CEF4A5737E}" srcId="{927B0357-540B-4792-ACC8-F571F24DE52C}" destId="{C9A49ED2-75C5-4140-B314-89CE7FDC8C6E}" srcOrd="0" destOrd="0" parTransId="{2DE9A989-86D3-4FC9-AF3E-C1ACA5B45BDF}" sibTransId="{8EE8C9D7-2FE7-4CEA-8C4B-573BCD7599F0}"/>
    <dgm:cxn modelId="{E813F046-99F4-4D38-B5DB-0FD04A9E3667}" type="presOf" srcId="{C9A49ED2-75C5-4140-B314-89CE7FDC8C6E}" destId="{E55D4D78-876A-4924-9CF1-22264E3DB556}" srcOrd="0" destOrd="0" presId="urn:microsoft.com/office/officeart/2005/8/layout/hList3"/>
    <dgm:cxn modelId="{C006A00E-A056-427B-9A11-A36A70F4D73C}" type="presOf" srcId="{D97B3877-4882-4DE5-8A6A-068E92E4CD1E}" destId="{A89FB69F-77DB-43FB-BAA5-09A778DA8078}" srcOrd="0" destOrd="0" presId="urn:microsoft.com/office/officeart/2005/8/layout/hList3"/>
    <dgm:cxn modelId="{067B4428-8D56-4854-9EED-00234F0EF74D}" srcId="{927B0357-540B-4792-ACC8-F571F24DE52C}" destId="{19E4D317-FD0C-4B8E-B786-57FCB9F974A9}" srcOrd="1" destOrd="0" parTransId="{C7A09010-87C3-4D49-95FD-807004FCD53D}" sibTransId="{F181F9D6-95AD-42A0-9230-EB6F5EAB9046}"/>
    <dgm:cxn modelId="{73624F31-DFF4-4643-9F85-96A8860F189B}" type="presOf" srcId="{78F5CC77-ED60-4283-8D7B-08F5C016AEB1}" destId="{846B3AEA-4942-4FD4-A5BE-8C5A4FFFE67A}" srcOrd="0" destOrd="0" presId="urn:microsoft.com/office/officeart/2005/8/layout/hList3"/>
    <dgm:cxn modelId="{E4CE27A8-0D0C-4DBF-BD26-684B293D123F}" type="presOf" srcId="{19E4D317-FD0C-4B8E-B786-57FCB9F974A9}" destId="{4193C51E-522D-4C41-99C5-897A0B08B442}" srcOrd="0" destOrd="0" presId="urn:microsoft.com/office/officeart/2005/8/layout/hList3"/>
    <dgm:cxn modelId="{F13E6102-EA1B-433F-A66B-88A5C6B8843E}" type="presParOf" srcId="{A89FB69F-77DB-43FB-BAA5-09A778DA8078}" destId="{D07B7487-A582-47BC-8979-9A09BB1C7ED9}" srcOrd="0" destOrd="0" presId="urn:microsoft.com/office/officeart/2005/8/layout/hList3"/>
    <dgm:cxn modelId="{C0DBAF57-29A0-41E8-86E2-B34EA1FCEFE3}" type="presParOf" srcId="{A89FB69F-77DB-43FB-BAA5-09A778DA8078}" destId="{0A4AFA22-0E12-415A-951A-2D02EC77D7A8}" srcOrd="1" destOrd="0" presId="urn:microsoft.com/office/officeart/2005/8/layout/hList3"/>
    <dgm:cxn modelId="{F582191E-5FD0-4F08-B6B6-C19EAD9A19D3}" type="presParOf" srcId="{0A4AFA22-0E12-415A-951A-2D02EC77D7A8}" destId="{E55D4D78-876A-4924-9CF1-22264E3DB556}" srcOrd="0" destOrd="0" presId="urn:microsoft.com/office/officeart/2005/8/layout/hList3"/>
    <dgm:cxn modelId="{96214222-07E1-44BF-9155-A6778DFBE6BB}" type="presParOf" srcId="{0A4AFA22-0E12-415A-951A-2D02EC77D7A8}" destId="{4193C51E-522D-4C41-99C5-897A0B08B442}" srcOrd="1" destOrd="0" presId="urn:microsoft.com/office/officeart/2005/8/layout/hList3"/>
    <dgm:cxn modelId="{B8A1816C-C12C-4C4B-96D8-A5809C028F02}" type="presParOf" srcId="{0A4AFA22-0E12-415A-951A-2D02EC77D7A8}" destId="{846B3AEA-4942-4FD4-A5BE-8C5A4FFFE67A}" srcOrd="2" destOrd="0" presId="urn:microsoft.com/office/officeart/2005/8/layout/hList3"/>
    <dgm:cxn modelId="{C0B933D8-44A1-4F10-945A-0555546CDB14}" type="presParOf" srcId="{A89FB69F-77DB-43FB-BAA5-09A778DA8078}" destId="{6BD763F7-F013-4203-A91F-247FACB496D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7823A3-F25B-4CC6-8AD4-4A9D6A3B51D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B84D39-E099-40AD-9922-2A3495933C23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Исполнение бюджета</a:t>
          </a:r>
          <a:endParaRPr lang="ru-RU" sz="2000" dirty="0">
            <a:latin typeface="+mj-lt"/>
          </a:endParaRPr>
        </a:p>
      </dgm:t>
    </dgm:pt>
    <dgm:pt modelId="{91AEAC14-0903-48FC-BE62-076C017123C5}" type="parTrans" cxnId="{4E3AE391-FD3A-4F6F-B987-8626C34D3E50}">
      <dgm:prSet/>
      <dgm:spPr/>
      <dgm:t>
        <a:bodyPr/>
        <a:lstStyle/>
        <a:p>
          <a:endParaRPr lang="ru-RU"/>
        </a:p>
      </dgm:t>
    </dgm:pt>
    <dgm:pt modelId="{C19EB36D-8623-400A-9B86-9A110EC74759}" type="sibTrans" cxnId="{4E3AE391-FD3A-4F6F-B987-8626C34D3E50}">
      <dgm:prSet/>
      <dgm:spPr/>
      <dgm:t>
        <a:bodyPr/>
        <a:lstStyle/>
        <a:p>
          <a:endParaRPr lang="ru-RU"/>
        </a:p>
      </dgm:t>
    </dgm:pt>
    <dgm:pt modelId="{86D840A7-CE6D-4D61-BCDD-8118EC1B3BE9}">
      <dgm:prSet phldrT="[Текст]" custT="1"/>
      <dgm:spPr/>
      <dgm:t>
        <a:bodyPr anchor="t"/>
        <a:lstStyle/>
        <a:p>
          <a:r>
            <a:rPr lang="ru-RU" sz="2000" dirty="0" smtClean="0">
              <a:latin typeface="+mj-lt"/>
            </a:rPr>
            <a:t>Подготовка сводной бюджетной росписи и кассового плана исполнения  бюджета МО «</a:t>
          </a:r>
          <a:r>
            <a:rPr lang="ru-RU" sz="2000" dirty="0" err="1" smtClean="0">
              <a:latin typeface="+mj-lt"/>
            </a:rPr>
            <a:t>Чердаклинское</a:t>
          </a:r>
          <a:r>
            <a:rPr lang="ru-RU" sz="2000" dirty="0" smtClean="0">
              <a:latin typeface="+mj-lt"/>
            </a:rPr>
            <a:t> городское поселение»</a:t>
          </a:r>
          <a:endParaRPr lang="ru-RU" sz="2000" dirty="0">
            <a:latin typeface="+mj-lt"/>
          </a:endParaRPr>
        </a:p>
      </dgm:t>
    </dgm:pt>
    <dgm:pt modelId="{3A36C9E7-3D62-40F8-B72F-2EF18E4EB597}" type="parTrans" cxnId="{90D27376-4383-44E7-99B3-CD75FD9D470F}">
      <dgm:prSet/>
      <dgm:spPr/>
      <dgm:t>
        <a:bodyPr/>
        <a:lstStyle/>
        <a:p>
          <a:endParaRPr lang="ru-RU"/>
        </a:p>
      </dgm:t>
    </dgm:pt>
    <dgm:pt modelId="{1FE6965F-F115-4A28-8959-AB8E47CC7C78}" type="sibTrans" cxnId="{90D27376-4383-44E7-99B3-CD75FD9D470F}">
      <dgm:prSet/>
      <dgm:spPr/>
      <dgm:t>
        <a:bodyPr/>
        <a:lstStyle/>
        <a:p>
          <a:endParaRPr lang="ru-RU"/>
        </a:p>
      </dgm:t>
    </dgm:pt>
    <dgm:pt modelId="{E2DE2686-1BBE-4D8E-B2FE-A5200AD56DEA}">
      <dgm:prSet phldrT="[Текст]" custT="1"/>
      <dgm:spPr/>
      <dgm:t>
        <a:bodyPr anchor="t"/>
        <a:lstStyle/>
        <a:p>
          <a:pPr algn="l"/>
          <a:r>
            <a:rPr lang="ru-RU" sz="2000" dirty="0" smtClean="0">
              <a:latin typeface="+mj-lt"/>
            </a:rPr>
            <a:t>- исполнение бюджета по доходам </a:t>
          </a:r>
        </a:p>
        <a:p>
          <a:pPr algn="l"/>
          <a:r>
            <a:rPr lang="ru-RU" sz="2000" dirty="0" smtClean="0">
              <a:latin typeface="+mj-lt"/>
            </a:rPr>
            <a:t>- исполнение бюджета по расходам </a:t>
          </a:r>
        </a:p>
        <a:p>
          <a:pPr algn="l"/>
          <a:r>
            <a:rPr lang="ru-RU" sz="2000" dirty="0" smtClean="0">
              <a:latin typeface="+mj-lt"/>
            </a:rPr>
            <a:t>- исполнение бюджета по источникам финансирования дефицита</a:t>
          </a:r>
          <a:endParaRPr lang="ru-RU" sz="2000" dirty="0">
            <a:latin typeface="+mj-lt"/>
          </a:endParaRPr>
        </a:p>
      </dgm:t>
    </dgm:pt>
    <dgm:pt modelId="{38C65BA4-73B4-4BEC-8B9B-2FB90BA187F6}" type="parTrans" cxnId="{8FE1C4CB-922E-439E-B88C-E840FC7B1A8B}">
      <dgm:prSet/>
      <dgm:spPr/>
      <dgm:t>
        <a:bodyPr/>
        <a:lstStyle/>
        <a:p>
          <a:endParaRPr lang="ru-RU"/>
        </a:p>
      </dgm:t>
    </dgm:pt>
    <dgm:pt modelId="{8D78AEC1-0767-4B11-B996-2637F5F8AA8E}" type="sibTrans" cxnId="{8FE1C4CB-922E-439E-B88C-E840FC7B1A8B}">
      <dgm:prSet/>
      <dgm:spPr/>
      <dgm:t>
        <a:bodyPr/>
        <a:lstStyle/>
        <a:p>
          <a:endParaRPr lang="ru-RU"/>
        </a:p>
      </dgm:t>
    </dgm:pt>
    <dgm:pt modelId="{07930AF3-EE1E-4C98-8424-E6637023C65B}" type="pres">
      <dgm:prSet presAssocID="{B77823A3-F25B-4CC6-8AD4-4A9D6A3B51D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EC0E3B-4564-4218-85C3-682BA570B6BE}" type="pres">
      <dgm:prSet presAssocID="{ADB84D39-E099-40AD-9922-2A3495933C23}" presName="roof" presStyleLbl="dkBgShp" presStyleIdx="0" presStyleCnt="2" custScaleY="29353"/>
      <dgm:spPr/>
      <dgm:t>
        <a:bodyPr/>
        <a:lstStyle/>
        <a:p>
          <a:endParaRPr lang="ru-RU"/>
        </a:p>
      </dgm:t>
    </dgm:pt>
    <dgm:pt modelId="{8EA07AA8-0498-4A03-A26D-76CFD16C5598}" type="pres">
      <dgm:prSet presAssocID="{ADB84D39-E099-40AD-9922-2A3495933C23}" presName="pillars" presStyleCnt="0"/>
      <dgm:spPr/>
    </dgm:pt>
    <dgm:pt modelId="{AD4D038A-0A63-4086-BAD1-7E1ED52296A2}" type="pres">
      <dgm:prSet presAssocID="{ADB84D39-E099-40AD-9922-2A3495933C23}" presName="pillar1" presStyleLbl="node1" presStyleIdx="0" presStyleCnt="2" custScaleY="13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81B0B-6BA7-4703-A106-F849762BBFC9}" type="pres">
      <dgm:prSet presAssocID="{E2DE2686-1BBE-4D8E-B2FE-A5200AD56DEA}" presName="pillarX" presStyleLbl="node1" presStyleIdx="1" presStyleCnt="2" custScaleY="13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94DA8-6741-4642-9ABF-B0D46028813D}" type="pres">
      <dgm:prSet presAssocID="{ADB84D39-E099-40AD-9922-2A3495933C23}" presName="base" presStyleLbl="dkBgShp" presStyleIdx="1" presStyleCnt="2" custScaleY="390301" custLinFactNeighborY="73590"/>
      <dgm:spPr>
        <a:prstGeom prst="downArrow">
          <a:avLst/>
        </a:prstGeom>
      </dgm:spPr>
    </dgm:pt>
  </dgm:ptLst>
  <dgm:cxnLst>
    <dgm:cxn modelId="{B0DF9889-8B31-497F-837A-432F17944303}" type="presOf" srcId="{86D840A7-CE6D-4D61-BCDD-8118EC1B3BE9}" destId="{AD4D038A-0A63-4086-BAD1-7E1ED52296A2}" srcOrd="0" destOrd="0" presId="urn:microsoft.com/office/officeart/2005/8/layout/hList3"/>
    <dgm:cxn modelId="{816C752A-0E91-4C7E-8AA5-ECED592C4671}" type="presOf" srcId="{ADB84D39-E099-40AD-9922-2A3495933C23}" destId="{86EC0E3B-4564-4218-85C3-682BA570B6BE}" srcOrd="0" destOrd="0" presId="urn:microsoft.com/office/officeart/2005/8/layout/hList3"/>
    <dgm:cxn modelId="{117D3078-ABE4-4251-A0E7-36BE6D0F1F47}" type="presOf" srcId="{E2DE2686-1BBE-4D8E-B2FE-A5200AD56DEA}" destId="{E7981B0B-6BA7-4703-A106-F849762BBFC9}" srcOrd="0" destOrd="0" presId="urn:microsoft.com/office/officeart/2005/8/layout/hList3"/>
    <dgm:cxn modelId="{90D27376-4383-44E7-99B3-CD75FD9D470F}" srcId="{ADB84D39-E099-40AD-9922-2A3495933C23}" destId="{86D840A7-CE6D-4D61-BCDD-8118EC1B3BE9}" srcOrd="0" destOrd="0" parTransId="{3A36C9E7-3D62-40F8-B72F-2EF18E4EB597}" sibTransId="{1FE6965F-F115-4A28-8959-AB8E47CC7C78}"/>
    <dgm:cxn modelId="{4E3AE391-FD3A-4F6F-B987-8626C34D3E50}" srcId="{B77823A3-F25B-4CC6-8AD4-4A9D6A3B51DD}" destId="{ADB84D39-E099-40AD-9922-2A3495933C23}" srcOrd="0" destOrd="0" parTransId="{91AEAC14-0903-48FC-BE62-076C017123C5}" sibTransId="{C19EB36D-8623-400A-9B86-9A110EC74759}"/>
    <dgm:cxn modelId="{8FE1C4CB-922E-439E-B88C-E840FC7B1A8B}" srcId="{ADB84D39-E099-40AD-9922-2A3495933C23}" destId="{E2DE2686-1BBE-4D8E-B2FE-A5200AD56DEA}" srcOrd="1" destOrd="0" parTransId="{38C65BA4-73B4-4BEC-8B9B-2FB90BA187F6}" sibTransId="{8D78AEC1-0767-4B11-B996-2637F5F8AA8E}"/>
    <dgm:cxn modelId="{3B41BA09-5788-4AB6-896F-044CC9AB4205}" type="presOf" srcId="{B77823A3-F25B-4CC6-8AD4-4A9D6A3B51DD}" destId="{07930AF3-EE1E-4C98-8424-E6637023C65B}" srcOrd="0" destOrd="0" presId="urn:microsoft.com/office/officeart/2005/8/layout/hList3"/>
    <dgm:cxn modelId="{640F6F10-72C9-4D74-A711-4D2B5F6B2C0D}" type="presParOf" srcId="{07930AF3-EE1E-4C98-8424-E6637023C65B}" destId="{86EC0E3B-4564-4218-85C3-682BA570B6BE}" srcOrd="0" destOrd="0" presId="urn:microsoft.com/office/officeart/2005/8/layout/hList3"/>
    <dgm:cxn modelId="{C926691A-E2CA-4A62-8719-8CBA2FBCD9D4}" type="presParOf" srcId="{07930AF3-EE1E-4C98-8424-E6637023C65B}" destId="{8EA07AA8-0498-4A03-A26D-76CFD16C5598}" srcOrd="1" destOrd="0" presId="urn:microsoft.com/office/officeart/2005/8/layout/hList3"/>
    <dgm:cxn modelId="{30778ED7-1B5B-4937-B70C-8DF377B1F69E}" type="presParOf" srcId="{8EA07AA8-0498-4A03-A26D-76CFD16C5598}" destId="{AD4D038A-0A63-4086-BAD1-7E1ED52296A2}" srcOrd="0" destOrd="0" presId="urn:microsoft.com/office/officeart/2005/8/layout/hList3"/>
    <dgm:cxn modelId="{FA8B7614-1BC7-4017-8899-B8C1010A4A98}" type="presParOf" srcId="{8EA07AA8-0498-4A03-A26D-76CFD16C5598}" destId="{E7981B0B-6BA7-4703-A106-F849762BBFC9}" srcOrd="1" destOrd="0" presId="urn:microsoft.com/office/officeart/2005/8/layout/hList3"/>
    <dgm:cxn modelId="{6F2C41E3-3381-4584-850A-961B18ADB601}" type="presParOf" srcId="{07930AF3-EE1E-4C98-8424-E6637023C65B}" destId="{D5C94DA8-6741-4642-9ABF-B0D46028813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5634C5-8AE4-42E7-9B0A-7416A0C217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678D23-4A01-470D-A7C1-6034CE86CC02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Подготовка, рассмотрение и утверждение отчёта об исполнении бюджета</a:t>
          </a:r>
          <a:endParaRPr lang="ru-RU" sz="2000" dirty="0">
            <a:latin typeface="+mj-lt"/>
          </a:endParaRPr>
        </a:p>
      </dgm:t>
    </dgm:pt>
    <dgm:pt modelId="{A1FBEBE3-1DB7-457A-BADE-02444BB735D0}" type="parTrans" cxnId="{20404542-AC92-4C20-903E-663C3CD39682}">
      <dgm:prSet/>
      <dgm:spPr/>
      <dgm:t>
        <a:bodyPr/>
        <a:lstStyle/>
        <a:p>
          <a:endParaRPr lang="ru-RU"/>
        </a:p>
      </dgm:t>
    </dgm:pt>
    <dgm:pt modelId="{DCA79858-A2C8-48EB-A18B-26F03D4576F2}" type="sibTrans" cxnId="{20404542-AC92-4C20-903E-663C3CD39682}">
      <dgm:prSet/>
      <dgm:spPr/>
      <dgm:t>
        <a:bodyPr/>
        <a:lstStyle/>
        <a:p>
          <a:endParaRPr lang="ru-RU"/>
        </a:p>
      </dgm:t>
    </dgm:pt>
    <dgm:pt modelId="{18BC7EBC-5010-4B49-8A24-76F62FB0A9F9}" type="pres">
      <dgm:prSet presAssocID="{3E5634C5-8AE4-42E7-9B0A-7416A0C217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87DE4-2AC1-413A-94FE-26EA688A19FC}" type="pres">
      <dgm:prSet presAssocID="{DF678D23-4A01-470D-A7C1-6034CE86CC02}" presName="node" presStyleLbl="node1" presStyleIdx="0" presStyleCnt="1" custScaleX="74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24D743-DB19-47D3-9AF3-4319B86A9844}" type="presOf" srcId="{DF678D23-4A01-470D-A7C1-6034CE86CC02}" destId="{13887DE4-2AC1-413A-94FE-26EA688A19FC}" srcOrd="0" destOrd="0" presId="urn:microsoft.com/office/officeart/2005/8/layout/default"/>
    <dgm:cxn modelId="{C9785CF5-EA75-400A-B5F5-103D40AD67AB}" type="presOf" srcId="{3E5634C5-8AE4-42E7-9B0A-7416A0C217C0}" destId="{18BC7EBC-5010-4B49-8A24-76F62FB0A9F9}" srcOrd="0" destOrd="0" presId="urn:microsoft.com/office/officeart/2005/8/layout/default"/>
    <dgm:cxn modelId="{20404542-AC92-4C20-903E-663C3CD39682}" srcId="{3E5634C5-8AE4-42E7-9B0A-7416A0C217C0}" destId="{DF678D23-4A01-470D-A7C1-6034CE86CC02}" srcOrd="0" destOrd="0" parTransId="{A1FBEBE3-1DB7-457A-BADE-02444BB735D0}" sibTransId="{DCA79858-A2C8-48EB-A18B-26F03D4576F2}"/>
    <dgm:cxn modelId="{2FE8ACDF-3830-438A-9C5A-946C3698E0D6}" type="presParOf" srcId="{18BC7EBC-5010-4B49-8A24-76F62FB0A9F9}" destId="{13887DE4-2AC1-413A-94FE-26EA688A19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7B7444-DA1F-4B8F-9658-D8621F4A74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A2019-21C2-4B06-BA65-EAF537E4866F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ПОКАЗАТЕЛИ СОЦИАЛЬНО-ЭКОНОМИЧЕСКОГО РАЗВИТИЯ МУНИЦИПАЛЬНОГО ОБРАЗОВАНИЯ «ЧЕРДАКЛИНСКОЕ ГОРОДСКОЕ ПОСЕЛЕНИЕ» ЧЕРДАКЛИНСКОГО РАЙОНА УЛЬЯНОВСКОЙ ОБЛАСТИ</a:t>
          </a:r>
          <a:endParaRPr lang="ru-RU" dirty="0">
            <a:latin typeface="+mj-lt"/>
          </a:endParaRPr>
        </a:p>
      </dgm:t>
    </dgm:pt>
    <dgm:pt modelId="{BE9C9935-65D6-4A2A-9766-B778FB8051DA}" type="parTrans" cxnId="{BD0E70A8-795D-404F-B38A-90D7E6F3488E}">
      <dgm:prSet/>
      <dgm:spPr/>
      <dgm:t>
        <a:bodyPr/>
        <a:lstStyle/>
        <a:p>
          <a:endParaRPr lang="ru-RU"/>
        </a:p>
      </dgm:t>
    </dgm:pt>
    <dgm:pt modelId="{2EFE8BCA-AB03-4204-A7DF-71F3440E3F72}" type="sibTrans" cxnId="{BD0E70A8-795D-404F-B38A-90D7E6F3488E}">
      <dgm:prSet/>
      <dgm:spPr/>
      <dgm:t>
        <a:bodyPr/>
        <a:lstStyle/>
        <a:p>
          <a:endParaRPr lang="ru-RU"/>
        </a:p>
      </dgm:t>
    </dgm:pt>
    <dgm:pt modelId="{DEBD59F5-2C90-4AA3-941F-7FA7260D3756}" type="pres">
      <dgm:prSet presAssocID="{FF7B7444-DA1F-4B8F-9658-D8621F4A74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95180-0B84-4698-A473-73A5E9568EF0}" type="pres">
      <dgm:prSet presAssocID="{B29A2019-21C2-4B06-BA65-EAF537E4866F}" presName="parentText" presStyleLbl="node1" presStyleIdx="0" presStyleCnt="1" custScaleY="102575" custLinFactNeighborX="0" custLinFactNeighborY="-2570">
        <dgm:presLayoutVars>
          <dgm:chMax val="0"/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BD0E70A8-795D-404F-B38A-90D7E6F3488E}" srcId="{FF7B7444-DA1F-4B8F-9658-D8621F4A7474}" destId="{B29A2019-21C2-4B06-BA65-EAF537E4866F}" srcOrd="0" destOrd="0" parTransId="{BE9C9935-65D6-4A2A-9766-B778FB8051DA}" sibTransId="{2EFE8BCA-AB03-4204-A7DF-71F3440E3F72}"/>
    <dgm:cxn modelId="{EB6B0565-5869-47DF-800A-9B2CEF716F34}" type="presOf" srcId="{FF7B7444-DA1F-4B8F-9658-D8621F4A7474}" destId="{DEBD59F5-2C90-4AA3-941F-7FA7260D3756}" srcOrd="0" destOrd="0" presId="urn:microsoft.com/office/officeart/2005/8/layout/vList2"/>
    <dgm:cxn modelId="{3729D99B-F4C1-4791-9AB8-BFF3E93F89C6}" type="presOf" srcId="{B29A2019-21C2-4B06-BA65-EAF537E4866F}" destId="{BBC95180-0B84-4698-A473-73A5E9568EF0}" srcOrd="0" destOrd="0" presId="urn:microsoft.com/office/officeart/2005/8/layout/vList2"/>
    <dgm:cxn modelId="{6C3B7307-79CB-4A7C-8CBA-45221C1EF35B}" type="presParOf" srcId="{DEBD59F5-2C90-4AA3-941F-7FA7260D3756}" destId="{BBC95180-0B84-4698-A473-73A5E9568E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6A054-234F-4F4F-A98D-7B7CEC435DFC}">
      <dsp:nvSpPr>
        <dsp:cNvPr id="0" name=""/>
        <dsp:cNvSpPr/>
      </dsp:nvSpPr>
      <dsp:spPr>
        <a:xfrm>
          <a:off x="0" y="602869"/>
          <a:ext cx="7776864" cy="5171400"/>
        </a:xfrm>
        <a:prstGeom prst="wave">
          <a:avLst/>
        </a:prstGeom>
        <a:solidFill>
          <a:schemeClr val="accent2"/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Georgia" pitchFamily="18" charset="0"/>
            </a:rPr>
            <a:t>ВВОДНАЯ 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Georgia" pitchFamily="18" charset="0"/>
            </a:rPr>
            <a:t>ЧАСТЬ</a:t>
          </a:r>
          <a:endParaRPr lang="ru-RU" sz="6500" kern="1200" dirty="0">
            <a:latin typeface="Georgia" pitchFamily="18" charset="0"/>
          </a:endParaRPr>
        </a:p>
      </dsp:txBody>
      <dsp:txXfrm>
        <a:off x="0" y="1895719"/>
        <a:ext cx="7776864" cy="25857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63EFB-4FA4-4DBF-ACD4-BD2450682D33}">
      <dsp:nvSpPr>
        <dsp:cNvPr id="0" name=""/>
        <dsp:cNvSpPr/>
      </dsp:nvSpPr>
      <dsp:spPr>
        <a:xfrm>
          <a:off x="0" y="1"/>
          <a:ext cx="7632847" cy="5760636"/>
        </a:xfrm>
        <a:prstGeom prst="flowChartPunchedTap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j-lt"/>
            </a:rPr>
            <a:t>ОБЩИЕ ХАРАКТЕРИСТКИ ДОХОДОВ И РАСХОДОВ БЮДЖЕТА МУНИЦИПАЛЬНОГО ОБРАЗОВАНИЯ «ЧЕРДАКЛИНСКОЕ ГОРОДСКОЕ ПОСЕЛЕНИЕ» ЧЕРДАКЛИНСКОГО РАЙОНА УЛЬЯНОВСКОЙ ОБЛАСТИ</a:t>
          </a:r>
          <a:endParaRPr lang="ru-RU" sz="3200" kern="1200" dirty="0">
            <a:latin typeface="+mj-lt"/>
          </a:endParaRPr>
        </a:p>
      </dsp:txBody>
      <dsp:txXfrm>
        <a:off x="0" y="1152128"/>
        <a:ext cx="7632847" cy="34563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20BCC-C1A1-4A59-8B18-8A840CF52032}">
      <dsp:nvSpPr>
        <dsp:cNvPr id="0" name=""/>
        <dsp:cNvSpPr/>
      </dsp:nvSpPr>
      <dsp:spPr>
        <a:xfrm>
          <a:off x="0" y="2"/>
          <a:ext cx="7632848" cy="5688627"/>
        </a:xfrm>
        <a:prstGeom prst="flowChartPunchedTap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+mj-lt"/>
            </a:rPr>
            <a:t>ДОХОДЫ БЮДЖЕТА МУНИЦИПАЛЬНОГО ОБРАЗОВАНИЯ «ЧЕРДАКЛИНСКОЕ ГОРОДСКОЕ ПОСЕЛЕНИЕ» ЧЕРДАКЛИНСКОГО РАЙОНА УЛЬЯНОВСКОЙ ОБЛАСТИ</a:t>
          </a:r>
          <a:endParaRPr lang="ru-RU" sz="3400" kern="1200" dirty="0">
            <a:latin typeface="+mj-lt"/>
          </a:endParaRPr>
        </a:p>
      </dsp:txBody>
      <dsp:txXfrm>
        <a:off x="0" y="1137727"/>
        <a:ext cx="7632848" cy="34131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0714F-7407-461F-8AAC-DC1AF6CF327B}">
      <dsp:nvSpPr>
        <dsp:cNvPr id="0" name=""/>
        <dsp:cNvSpPr/>
      </dsp:nvSpPr>
      <dsp:spPr>
        <a:xfrm>
          <a:off x="0" y="10"/>
          <a:ext cx="7704856" cy="5688610"/>
        </a:xfrm>
        <a:prstGeom prst="wav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+mj-lt"/>
            </a:rPr>
            <a:t>РАСХОДЫ БЮДЖЕТА МУНИЦИПАЛЬНОГО ОБРАЗОВАНИЯ «ЧЕРДАКЛИНСКОЕ ГОРОДСКОЕ ПОСЕЛЕНИЕ» ЧЕРДАКЛИНСКОГО РАЙОНА УЛЬЯНОВСКОЙ ОБЛАСТИ</a:t>
          </a:r>
          <a:endParaRPr lang="ru-RU" sz="3100" kern="1200" dirty="0">
            <a:latin typeface="+mj-lt"/>
          </a:endParaRPr>
        </a:p>
      </dsp:txBody>
      <dsp:txXfrm>
        <a:off x="0" y="1422163"/>
        <a:ext cx="7704856" cy="28443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C5831-99BF-4190-A197-022B23680597}">
      <dsp:nvSpPr>
        <dsp:cNvPr id="0" name=""/>
        <dsp:cNvSpPr/>
      </dsp:nvSpPr>
      <dsp:spPr>
        <a:xfrm>
          <a:off x="0" y="66225"/>
          <a:ext cx="7776863" cy="5628189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УПРАВЛЕНИЕ ФИНАНСОВ МУНИЦИПАЛЬНОГО ОБРАЗОВАНИЯ «ЧЕРДАКЛИНСКИЙ РАЙОН» УЛЬЯНОВСКОЙ ОБЛАСТИ</a:t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>Советская ул., д.6, </a:t>
          </a:r>
          <a:r>
            <a:rPr lang="ru-RU" sz="2800" b="1" kern="1200" dirty="0" err="1" smtClean="0">
              <a:latin typeface="+mj-lt"/>
            </a:rPr>
            <a:t>р.п.Чердаклы</a:t>
          </a:r>
          <a:r>
            <a:rPr lang="ru-RU" sz="2800" b="1" kern="1200" dirty="0" smtClean="0">
              <a:latin typeface="+mj-lt"/>
            </a:rPr>
            <a:t>, </a:t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>Ульяновская обл., </a:t>
          </a:r>
          <a:r>
            <a:rPr lang="ru-RU" sz="2800" b="1" kern="1200" dirty="0" smtClean="0">
              <a:latin typeface="BatangChe" pitchFamily="49" charset="-127"/>
              <a:ea typeface="BatangChe" pitchFamily="49" charset="-127"/>
            </a:rPr>
            <a:t>433400</a:t>
          </a: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>тел./факс </a:t>
          </a:r>
          <a:r>
            <a:rPr lang="ru-RU" sz="2800" b="1" kern="1200" dirty="0" smtClean="0">
              <a:latin typeface="BatangChe" pitchFamily="49" charset="-127"/>
              <a:ea typeface="BatangChe" pitchFamily="49" charset="-127"/>
            </a:rPr>
            <a:t>(88422231) 21456/24444</a:t>
          </a: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ru-RU" sz="2800" b="1" kern="1200" dirty="0" smtClean="0">
              <a:latin typeface="+mj-lt"/>
            </a:rPr>
            <a:t/>
          </a:r>
          <a:br>
            <a:rPr lang="ru-RU" sz="2800" b="1" kern="1200" dirty="0" smtClean="0">
              <a:latin typeface="+mj-lt"/>
            </a:rPr>
          </a:br>
          <a:r>
            <a:rPr lang="en-US" sz="2800" b="1" kern="1200" dirty="0" smtClean="0">
              <a:latin typeface="+mj-lt"/>
            </a:rPr>
            <a:t>E-mail</a:t>
          </a:r>
          <a:r>
            <a:rPr lang="ru-RU" sz="2800" b="1" kern="1200" dirty="0" smtClean="0">
              <a:latin typeface="+mj-lt"/>
            </a:rPr>
            <a:t>: </a:t>
          </a:r>
          <a:r>
            <a:rPr lang="en-US" sz="2800" b="1" kern="1200" dirty="0" err="1" smtClean="0">
              <a:latin typeface="+mj-lt"/>
            </a:rPr>
            <a:t>cherdaklyuf@mail</a:t>
          </a:r>
          <a:r>
            <a:rPr lang="en-US" sz="2800" b="1" kern="1200" dirty="0" smtClean="0">
              <a:latin typeface="+mj-lt"/>
            </a:rPr>
            <a:t>/</a:t>
          </a:r>
          <a:r>
            <a:rPr lang="en-US" sz="2800" b="1" kern="1200" dirty="0" err="1" smtClean="0">
              <a:latin typeface="+mj-lt"/>
            </a:rPr>
            <a:t>ru</a:t>
          </a:r>
          <a:endParaRPr lang="ru-RU" sz="2800" kern="1200" dirty="0">
            <a:latin typeface="+mj-lt"/>
          </a:endParaRPr>
        </a:p>
      </dsp:txBody>
      <dsp:txXfrm>
        <a:off x="274746" y="340971"/>
        <a:ext cx="7227371" cy="5078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CB5E4-119E-4C5D-86BD-255F174E8602}">
      <dsp:nvSpPr>
        <dsp:cNvPr id="0" name=""/>
        <dsp:cNvSpPr/>
      </dsp:nvSpPr>
      <dsp:spPr>
        <a:xfrm>
          <a:off x="1666036" y="1549434"/>
          <a:ext cx="5218967" cy="21304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Цели Бюджета для граждан</a:t>
          </a:r>
          <a:endParaRPr lang="ru-RU" sz="2000" kern="1200" dirty="0">
            <a:latin typeface="+mj-lt"/>
          </a:endParaRPr>
        </a:p>
      </dsp:txBody>
      <dsp:txXfrm>
        <a:off x="2430336" y="1861425"/>
        <a:ext cx="3690367" cy="1506427"/>
      </dsp:txXfrm>
    </dsp:sp>
    <dsp:sp modelId="{24B89376-B55B-43CA-A44A-6193BF6B86A8}">
      <dsp:nvSpPr>
        <dsp:cNvPr id="0" name=""/>
        <dsp:cNvSpPr/>
      </dsp:nvSpPr>
      <dsp:spPr>
        <a:xfrm>
          <a:off x="2317050" y="0"/>
          <a:ext cx="3669478" cy="1725027"/>
        </a:xfrm>
        <a:prstGeom prst="ellipse">
          <a:avLst/>
        </a:prstGeom>
        <a:solidFill>
          <a:schemeClr val="accent4">
            <a:alpha val="50000"/>
            <a:hueOff val="-1521875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Повышение финансовой грамотности населения</a:t>
          </a:r>
          <a:endParaRPr lang="ru-RU" sz="2000" kern="1200" dirty="0">
            <a:latin typeface="+mj-lt"/>
          </a:endParaRPr>
        </a:p>
      </dsp:txBody>
      <dsp:txXfrm>
        <a:off x="2854433" y="252624"/>
        <a:ext cx="2594712" cy="1219779"/>
      </dsp:txXfrm>
    </dsp:sp>
    <dsp:sp modelId="{C2507911-0C1C-4EEC-A466-466333D6CECF}">
      <dsp:nvSpPr>
        <dsp:cNvPr id="0" name=""/>
        <dsp:cNvSpPr/>
      </dsp:nvSpPr>
      <dsp:spPr>
        <a:xfrm>
          <a:off x="4364758" y="3493651"/>
          <a:ext cx="3205946" cy="1725027"/>
        </a:xfrm>
        <a:prstGeom prst="ellipse">
          <a:avLst/>
        </a:prstGeom>
        <a:solidFill>
          <a:schemeClr val="accent4">
            <a:alpha val="50000"/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Взаимодействие власти и гражданина, общественный контроль</a:t>
          </a:r>
          <a:endParaRPr lang="ru-RU" sz="2000" kern="1200" dirty="0">
            <a:latin typeface="+mj-lt"/>
          </a:endParaRPr>
        </a:p>
      </dsp:txBody>
      <dsp:txXfrm>
        <a:off x="4834258" y="3746275"/>
        <a:ext cx="2266946" cy="1219779"/>
      </dsp:txXfrm>
    </dsp:sp>
    <dsp:sp modelId="{E427506A-21E4-463C-A81F-B5C75F6139E6}">
      <dsp:nvSpPr>
        <dsp:cNvPr id="0" name=""/>
        <dsp:cNvSpPr/>
      </dsp:nvSpPr>
      <dsp:spPr>
        <a:xfrm>
          <a:off x="-11111" y="3092928"/>
          <a:ext cx="4328732" cy="2440103"/>
        </a:xfrm>
        <a:prstGeom prst="ellipse">
          <a:avLst/>
        </a:prstGeom>
        <a:solidFill>
          <a:schemeClr val="accent4">
            <a:alpha val="50000"/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Раскрытие информации о бюджете муниципального образования «</a:t>
          </a:r>
          <a:r>
            <a:rPr lang="ru-RU" sz="2000" kern="1200" dirty="0" err="1" smtClean="0">
              <a:latin typeface="+mj-lt"/>
            </a:rPr>
            <a:t>Чердаклинское</a:t>
          </a:r>
          <a:r>
            <a:rPr lang="ru-RU" sz="2000" kern="1200" dirty="0" smtClean="0">
              <a:latin typeface="+mj-lt"/>
            </a:rPr>
            <a:t> городское поселение</a:t>
          </a:r>
          <a:endParaRPr lang="ru-RU" sz="2000" kern="1200" dirty="0">
            <a:latin typeface="+mj-lt"/>
          </a:endParaRPr>
        </a:p>
      </dsp:txBody>
      <dsp:txXfrm>
        <a:off x="622817" y="3450273"/>
        <a:ext cx="3060876" cy="1725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01E6-8D6A-45B2-ACC1-3DF1C971F37D}">
      <dsp:nvSpPr>
        <dsp:cNvPr id="0" name=""/>
        <dsp:cNvSpPr/>
      </dsp:nvSpPr>
      <dsp:spPr>
        <a:xfrm>
          <a:off x="0" y="16159"/>
          <a:ext cx="7776863" cy="5728320"/>
        </a:xfrm>
        <a:prstGeom prst="horizontalScroll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+mj-lt"/>
            </a:rPr>
            <a:t>«Граждане и бизнес должны знать, куда направляются уплачиваемые ими налоги. Это требует высокого уровня прозрачности бюджета и бюджетного процесса» </a:t>
          </a:r>
          <a:r>
            <a:rPr lang="ru-RU" sz="3600" kern="1200" dirty="0" smtClean="0"/>
            <a:t/>
          </a:r>
          <a:br>
            <a:rPr lang="ru-RU" sz="3600" kern="1200" dirty="0" smtClean="0"/>
          </a:br>
          <a:r>
            <a:rPr lang="ru-RU" sz="3600" kern="1200" dirty="0" smtClean="0"/>
            <a:t>                                                             </a:t>
          </a:r>
          <a:br>
            <a:rPr lang="ru-RU" sz="3600" kern="1200" dirty="0" smtClean="0"/>
          </a:br>
          <a:r>
            <a:rPr lang="ru-RU" sz="3600" kern="1200" dirty="0" smtClean="0"/>
            <a:t>                                 </a:t>
          </a:r>
          <a:r>
            <a:rPr lang="ru-RU" sz="3600" kern="1200" dirty="0" err="1" smtClean="0">
              <a:latin typeface="+mj-lt"/>
            </a:rPr>
            <a:t>В.В.Путин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716040" y="732199"/>
        <a:ext cx="6702803" cy="4296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DFD5-3E6D-41BF-AED9-BD6AF2D111C7}">
      <dsp:nvSpPr>
        <dsp:cNvPr id="0" name=""/>
        <dsp:cNvSpPr/>
      </dsp:nvSpPr>
      <dsp:spPr>
        <a:xfrm>
          <a:off x="0" y="5"/>
          <a:ext cx="7632848" cy="2592276"/>
        </a:xfrm>
        <a:prstGeom prst="horizontalScroll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Постановление администрации муниципального образования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Чердаклинский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район» Ульяновской области от 21.05.2014 №546 «Об утверждении Порядка представления информации о бюджете муниципального образования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Чердаклинское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городское поселение»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Чердаклинского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района Ульяновской области на очередной финансовый год и плановый период и отчёта об исполнении бюджета муниципального образования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Чердаклинское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городское поселение»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Чердаклинского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района Ульяновской области за отчётный финансовый год в доступной для граждан форме»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035" y="324040"/>
        <a:ext cx="7146796" cy="1944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B7487-A582-47BC-8979-9A09BB1C7ED9}">
      <dsp:nvSpPr>
        <dsp:cNvPr id="0" name=""/>
        <dsp:cNvSpPr/>
      </dsp:nvSpPr>
      <dsp:spPr>
        <a:xfrm>
          <a:off x="72015" y="30546"/>
          <a:ext cx="7488816" cy="4032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Составление проекта бюджета</a:t>
          </a:r>
          <a:endParaRPr lang="ru-RU" sz="2000" kern="1200" dirty="0">
            <a:latin typeface="+mj-lt"/>
          </a:endParaRPr>
        </a:p>
      </dsp:txBody>
      <dsp:txXfrm>
        <a:off x="72015" y="30546"/>
        <a:ext cx="7488816" cy="403245"/>
      </dsp:txXfrm>
    </dsp:sp>
    <dsp:sp modelId="{E55D4D78-876A-4924-9CF1-22264E3DB556}">
      <dsp:nvSpPr>
        <dsp:cNvPr id="0" name=""/>
        <dsp:cNvSpPr/>
      </dsp:nvSpPr>
      <dsp:spPr>
        <a:xfrm>
          <a:off x="29128" y="447120"/>
          <a:ext cx="2439504" cy="41737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Подготовка материалов для составления проекта бюджета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- прогноз социально-экономического развития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- основные направления бюджетной и налоговой политики</a:t>
          </a:r>
          <a:endParaRPr lang="ru-RU" sz="1800" kern="1200" dirty="0">
            <a:latin typeface="+mj-lt"/>
          </a:endParaRPr>
        </a:p>
      </dsp:txBody>
      <dsp:txXfrm>
        <a:off x="29128" y="447120"/>
        <a:ext cx="2439504" cy="4173795"/>
      </dsp:txXfrm>
    </dsp:sp>
    <dsp:sp modelId="{4193C51E-522D-4C41-99C5-897A0B08B442}">
      <dsp:nvSpPr>
        <dsp:cNvPr id="0" name=""/>
        <dsp:cNvSpPr/>
      </dsp:nvSpPr>
      <dsp:spPr>
        <a:xfrm>
          <a:off x="2442200" y="447120"/>
          <a:ext cx="2593975" cy="4123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Согласование материалов для составления бюджета</a:t>
          </a:r>
          <a:endParaRPr lang="ru-RU" sz="2000" kern="1200" dirty="0">
            <a:latin typeface="+mj-lt"/>
          </a:endParaRPr>
        </a:p>
      </dsp:txBody>
      <dsp:txXfrm>
        <a:off x="2442200" y="447120"/>
        <a:ext cx="2593975" cy="4123883"/>
      </dsp:txXfrm>
    </dsp:sp>
    <dsp:sp modelId="{846B3AEA-4942-4FD4-A5BE-8C5A4FFFE67A}">
      <dsp:nvSpPr>
        <dsp:cNvPr id="0" name=""/>
        <dsp:cNvSpPr/>
      </dsp:nvSpPr>
      <dsp:spPr>
        <a:xfrm>
          <a:off x="5036176" y="447120"/>
          <a:ext cx="2593975" cy="4123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Подготовка проекта решения о бюджете МО «</a:t>
          </a:r>
          <a:r>
            <a:rPr lang="ru-RU" sz="2000" kern="1200" dirty="0" err="1" smtClean="0">
              <a:latin typeface="+mj-lt"/>
            </a:rPr>
            <a:t>Чердаклинское</a:t>
          </a:r>
          <a:r>
            <a:rPr lang="ru-RU" sz="2000" kern="1200" dirty="0" smtClean="0">
              <a:latin typeface="+mj-lt"/>
            </a:rPr>
            <a:t> городское поселение»</a:t>
          </a:r>
          <a:endParaRPr lang="ru-RU" sz="2000" kern="1200" dirty="0">
            <a:latin typeface="+mj-lt"/>
          </a:endParaRPr>
        </a:p>
      </dsp:txBody>
      <dsp:txXfrm>
        <a:off x="5036176" y="447120"/>
        <a:ext cx="2593975" cy="4123883"/>
      </dsp:txXfrm>
    </dsp:sp>
    <dsp:sp modelId="{6BD763F7-F013-4203-A91F-247FACB496D7}">
      <dsp:nvSpPr>
        <dsp:cNvPr id="0" name=""/>
        <dsp:cNvSpPr/>
      </dsp:nvSpPr>
      <dsp:spPr>
        <a:xfrm flipV="1">
          <a:off x="0" y="3579708"/>
          <a:ext cx="7632848" cy="1286288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B7487-A582-47BC-8979-9A09BB1C7ED9}">
      <dsp:nvSpPr>
        <dsp:cNvPr id="0" name=""/>
        <dsp:cNvSpPr/>
      </dsp:nvSpPr>
      <dsp:spPr>
        <a:xfrm>
          <a:off x="72015" y="7854"/>
          <a:ext cx="7488816" cy="4091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Рассмотрение и утверждение бюджета</a:t>
          </a:r>
          <a:endParaRPr lang="ru-RU" sz="2000" kern="1200" dirty="0">
            <a:latin typeface="+mj-lt"/>
          </a:endParaRPr>
        </a:p>
      </dsp:txBody>
      <dsp:txXfrm>
        <a:off x="72015" y="7854"/>
        <a:ext cx="7488816" cy="409175"/>
      </dsp:txXfrm>
    </dsp:sp>
    <dsp:sp modelId="{E55D4D78-876A-4924-9CF1-22264E3DB556}">
      <dsp:nvSpPr>
        <dsp:cNvPr id="0" name=""/>
        <dsp:cNvSpPr/>
      </dsp:nvSpPr>
      <dsp:spPr>
        <a:xfrm>
          <a:off x="29128" y="430554"/>
          <a:ext cx="2439504" cy="4235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Проведение публичных слушаний по проекту решения о бюджете</a:t>
          </a:r>
          <a:endParaRPr lang="ru-RU" sz="1800" kern="1200" dirty="0">
            <a:latin typeface="+mj-lt"/>
          </a:endParaRPr>
        </a:p>
      </dsp:txBody>
      <dsp:txXfrm>
        <a:off x="29128" y="430554"/>
        <a:ext cx="2439504" cy="4235175"/>
      </dsp:txXfrm>
    </dsp:sp>
    <dsp:sp modelId="{4193C51E-522D-4C41-99C5-897A0B08B442}">
      <dsp:nvSpPr>
        <dsp:cNvPr id="0" name=""/>
        <dsp:cNvSpPr/>
      </dsp:nvSpPr>
      <dsp:spPr>
        <a:xfrm>
          <a:off x="2442200" y="430554"/>
          <a:ext cx="2593975" cy="41845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Рассмотрение проекта закона о бюджете в двух чтениях и его принятие Советом депутатов МО «</a:t>
          </a:r>
          <a:r>
            <a:rPr lang="ru-RU" sz="2000" kern="1200" dirty="0" err="1" smtClean="0">
              <a:latin typeface="+mj-lt"/>
            </a:rPr>
            <a:t>Чердаклинское</a:t>
          </a:r>
          <a:r>
            <a:rPr lang="ru-RU" sz="2000" kern="1200" dirty="0" smtClean="0">
              <a:latin typeface="+mj-lt"/>
            </a:rPr>
            <a:t> городское поселение»</a:t>
          </a:r>
          <a:endParaRPr lang="ru-RU" sz="2000" kern="1200" dirty="0">
            <a:latin typeface="+mj-lt"/>
          </a:endParaRPr>
        </a:p>
      </dsp:txBody>
      <dsp:txXfrm>
        <a:off x="2442200" y="430554"/>
        <a:ext cx="2593975" cy="4184528"/>
      </dsp:txXfrm>
    </dsp:sp>
    <dsp:sp modelId="{846B3AEA-4942-4FD4-A5BE-8C5A4FFFE67A}">
      <dsp:nvSpPr>
        <dsp:cNvPr id="0" name=""/>
        <dsp:cNvSpPr/>
      </dsp:nvSpPr>
      <dsp:spPr>
        <a:xfrm>
          <a:off x="5036176" y="430554"/>
          <a:ext cx="2593975" cy="41845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Подписание решения о бюджете МО «</a:t>
          </a:r>
          <a:r>
            <a:rPr lang="ru-RU" sz="2000" kern="1200" dirty="0" err="1" smtClean="0">
              <a:latin typeface="+mj-lt"/>
            </a:rPr>
            <a:t>Чердаклинское</a:t>
          </a:r>
          <a:r>
            <a:rPr lang="ru-RU" sz="2000" kern="1200" dirty="0" smtClean="0">
              <a:latin typeface="+mj-lt"/>
            </a:rPr>
            <a:t> городское поселение» Главой МО «</a:t>
          </a:r>
          <a:r>
            <a:rPr lang="ru-RU" sz="2000" kern="1200" dirty="0" err="1" smtClean="0">
              <a:latin typeface="+mj-lt"/>
            </a:rPr>
            <a:t>Чердаклинское</a:t>
          </a:r>
          <a:r>
            <a:rPr lang="ru-RU" sz="2000" kern="1200" dirty="0" smtClean="0">
              <a:latin typeface="+mj-lt"/>
            </a:rPr>
            <a:t> городское поселение»</a:t>
          </a:r>
          <a:endParaRPr lang="ru-RU" sz="2000" kern="1200" dirty="0">
            <a:latin typeface="+mj-lt"/>
          </a:endParaRPr>
        </a:p>
      </dsp:txBody>
      <dsp:txXfrm>
        <a:off x="5036176" y="430554"/>
        <a:ext cx="2593975" cy="4184528"/>
      </dsp:txXfrm>
    </dsp:sp>
    <dsp:sp modelId="{6BD763F7-F013-4203-A91F-247FACB496D7}">
      <dsp:nvSpPr>
        <dsp:cNvPr id="0" name=""/>
        <dsp:cNvSpPr/>
      </dsp:nvSpPr>
      <dsp:spPr>
        <a:xfrm flipV="1">
          <a:off x="0" y="3562926"/>
          <a:ext cx="7632848" cy="1397771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C0E3B-4564-4218-85C3-682BA570B6BE}">
      <dsp:nvSpPr>
        <dsp:cNvPr id="0" name=""/>
        <dsp:cNvSpPr/>
      </dsp:nvSpPr>
      <dsp:spPr>
        <a:xfrm>
          <a:off x="0" y="10529"/>
          <a:ext cx="7704856" cy="4248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Исполнение бюджета</a:t>
          </a:r>
          <a:endParaRPr lang="ru-RU" sz="2000" kern="1200" dirty="0">
            <a:latin typeface="+mj-lt"/>
          </a:endParaRPr>
        </a:p>
      </dsp:txBody>
      <dsp:txXfrm>
        <a:off x="0" y="10529"/>
        <a:ext cx="7704856" cy="424843"/>
      </dsp:txXfrm>
    </dsp:sp>
    <dsp:sp modelId="{AD4D038A-0A63-4086-BAD1-7E1ED52296A2}">
      <dsp:nvSpPr>
        <dsp:cNvPr id="0" name=""/>
        <dsp:cNvSpPr/>
      </dsp:nvSpPr>
      <dsp:spPr>
        <a:xfrm>
          <a:off x="0" y="474984"/>
          <a:ext cx="3852427" cy="398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Подготовка сводной бюджетной росписи и кассового плана исполнения  бюджета МО «</a:t>
          </a:r>
          <a:r>
            <a:rPr lang="ru-RU" sz="2000" kern="1200" dirty="0" err="1" smtClean="0">
              <a:latin typeface="+mj-lt"/>
            </a:rPr>
            <a:t>Чердаклинское</a:t>
          </a:r>
          <a:r>
            <a:rPr lang="ru-RU" sz="2000" kern="1200" dirty="0" smtClean="0">
              <a:latin typeface="+mj-lt"/>
            </a:rPr>
            <a:t> городское поселение»</a:t>
          </a:r>
          <a:endParaRPr lang="ru-RU" sz="2000" kern="1200" dirty="0">
            <a:latin typeface="+mj-lt"/>
          </a:endParaRPr>
        </a:p>
      </dsp:txBody>
      <dsp:txXfrm>
        <a:off x="0" y="474984"/>
        <a:ext cx="3852427" cy="3982753"/>
      </dsp:txXfrm>
    </dsp:sp>
    <dsp:sp modelId="{E7981B0B-6BA7-4703-A106-F849762BBFC9}">
      <dsp:nvSpPr>
        <dsp:cNvPr id="0" name=""/>
        <dsp:cNvSpPr/>
      </dsp:nvSpPr>
      <dsp:spPr>
        <a:xfrm>
          <a:off x="3852428" y="469938"/>
          <a:ext cx="3852427" cy="39928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- исполнение бюджета по доходам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- исполнение бюджета по расходам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- исполнение бюджета по источникам финансирования дефицита</a:t>
          </a:r>
          <a:endParaRPr lang="ru-RU" sz="2000" kern="1200" dirty="0">
            <a:latin typeface="+mj-lt"/>
          </a:endParaRPr>
        </a:p>
      </dsp:txBody>
      <dsp:txXfrm>
        <a:off x="3852428" y="469938"/>
        <a:ext cx="3852427" cy="3992844"/>
      </dsp:txXfrm>
    </dsp:sp>
    <dsp:sp modelId="{D5C94DA8-6741-4642-9ABF-B0D46028813D}">
      <dsp:nvSpPr>
        <dsp:cNvPr id="0" name=""/>
        <dsp:cNvSpPr/>
      </dsp:nvSpPr>
      <dsp:spPr>
        <a:xfrm>
          <a:off x="0" y="3506421"/>
          <a:ext cx="7704856" cy="1318114"/>
        </a:xfrm>
        <a:prstGeom prst="down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7DE4-2AC1-413A-94FE-26EA688A19FC}">
      <dsp:nvSpPr>
        <dsp:cNvPr id="0" name=""/>
        <dsp:cNvSpPr/>
      </dsp:nvSpPr>
      <dsp:spPr>
        <a:xfrm>
          <a:off x="8326" y="917"/>
          <a:ext cx="9127346" cy="73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Подготовка, рассмотрение и утверждение отчёта об исполнении бюджета</a:t>
          </a:r>
          <a:endParaRPr lang="ru-RU" sz="2000" kern="1200" dirty="0">
            <a:latin typeface="+mj-lt"/>
          </a:endParaRPr>
        </a:p>
      </dsp:txBody>
      <dsp:txXfrm>
        <a:off x="8326" y="917"/>
        <a:ext cx="9127346" cy="734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95180-0B84-4698-A473-73A5E9568EF0}">
      <dsp:nvSpPr>
        <dsp:cNvPr id="0" name=""/>
        <dsp:cNvSpPr/>
      </dsp:nvSpPr>
      <dsp:spPr>
        <a:xfrm>
          <a:off x="0" y="0"/>
          <a:ext cx="7632848" cy="5760611"/>
        </a:xfrm>
        <a:prstGeom prst="wav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+mj-lt"/>
            </a:rPr>
            <a:t>ПОКАЗАТЕЛИ СОЦИАЛЬНО-ЭКОНОМИЧЕСКОГО РАЗВИТИЯ МУНИЦИПАЛЬНОГО ОБРАЗОВАНИЯ «ЧЕРДАКЛИНСКОЕ ГОРОДСКОЕ ПОСЕЛЕНИЕ» ЧЕРДАКЛИНСКОГО РАЙОНА УЛЬЯНОВСКОЙ ОБЛАСТИ</a:t>
          </a:r>
          <a:endParaRPr lang="ru-RU" sz="3000" kern="1200" dirty="0">
            <a:latin typeface="+mj-lt"/>
          </a:endParaRPr>
        </a:p>
      </dsp:txBody>
      <dsp:txXfrm>
        <a:off x="0" y="1440153"/>
        <a:ext cx="7632848" cy="2880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A9D991-1933-4392-B4B0-E311BC958C6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БЮДЖЕТ </a:t>
            </a:r>
            <a:r>
              <a:rPr lang="ru-RU" sz="4000" b="1" dirty="0">
                <a:solidFill>
                  <a:srgbClr val="C00000"/>
                </a:solidFill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</a:rPr>
              <a:t>ГРАЖДАН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200" b="1" dirty="0" smtClean="0"/>
              <a:t>к проекту б</a:t>
            </a:r>
            <a:r>
              <a:rPr lang="ru-RU" sz="2200" b="1" dirty="0" smtClean="0">
                <a:latin typeface="Georgia" pitchFamily="18" charset="0"/>
              </a:rPr>
              <a:t>юджета </a:t>
            </a: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200" b="1" dirty="0" err="1" smtClean="0">
                <a:solidFill>
                  <a:schemeClr val="tx1"/>
                </a:solidFill>
                <a:latin typeface="Georgia" pitchFamily="18" charset="0"/>
              </a:rPr>
              <a:t>Чердаклинское</a:t>
            </a: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 городское поселение» </a:t>
            </a:r>
            <a:b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err="1" smtClean="0">
                <a:solidFill>
                  <a:schemeClr val="tx1"/>
                </a:solidFill>
                <a:latin typeface="Georgia" pitchFamily="18" charset="0"/>
              </a:rPr>
              <a:t>Чердаклинского</a:t>
            </a: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 района Ульяновской области </a:t>
            </a:r>
            <a:b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на 2017 год и плановый период 2018 и 2019 годов</a:t>
            </a:r>
            <a:b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2200" b="1" dirty="0" err="1">
                <a:latin typeface="Georgia" pitchFamily="18" charset="0"/>
              </a:rPr>
              <a:t>р.п.Чердаклы</a:t>
            </a:r>
            <a:r>
              <a:rPr lang="ru-RU" sz="2200" b="1" dirty="0">
                <a:latin typeface="Georgia" pitchFamily="18" charset="0"/>
              </a:rPr>
              <a:t> 2016 год</a:t>
            </a:r>
            <a:br>
              <a:rPr lang="ru-RU" sz="2200" b="1" dirty="0">
                <a:latin typeface="Georgia" pitchFamily="18" charset="0"/>
              </a:rPr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048672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8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17583"/>
            <a:ext cx="6800636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Бюджетный процесс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7659663"/>
              </p:ext>
            </p:extLst>
          </p:nvPr>
        </p:nvGraphicFramePr>
        <p:xfrm>
          <a:off x="755576" y="1412776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0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008111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Бюджетный процесс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5124420"/>
              </p:ext>
            </p:extLst>
          </p:nvPr>
        </p:nvGraphicFramePr>
        <p:xfrm>
          <a:off x="755576" y="1412776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2267744" y="0"/>
            <a:ext cx="460851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9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Бюджетный процесс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1976536"/>
              </p:ext>
            </p:extLst>
          </p:nvPr>
        </p:nvGraphicFramePr>
        <p:xfrm>
          <a:off x="683568" y="1484784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123728" y="-67950"/>
            <a:ext cx="4824536" cy="978408"/>
          </a:xfrm>
          <a:prstGeom prst="downArrow">
            <a:avLst>
              <a:gd name="adj1" fmla="val 50000"/>
              <a:gd name="adj2" fmla="val 57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Бюджетный процесс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59068790"/>
              </p:ext>
            </p:extLst>
          </p:nvPr>
        </p:nvGraphicFramePr>
        <p:xfrm>
          <a:off x="0" y="1397000"/>
          <a:ext cx="914400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2177679"/>
            <a:ext cx="9143999" cy="4369654"/>
            <a:chOff x="0" y="2177679"/>
            <a:chExt cx="9143999" cy="4369654"/>
          </a:xfrm>
        </p:grpSpPr>
        <p:sp>
          <p:nvSpPr>
            <p:cNvPr id="6" name="Полилиния 5"/>
            <p:cNvSpPr/>
            <p:nvPr/>
          </p:nvSpPr>
          <p:spPr>
            <a:xfrm>
              <a:off x="0" y="2191155"/>
              <a:ext cx="2857499" cy="2317969"/>
            </a:xfrm>
            <a:custGeom>
              <a:avLst/>
              <a:gdLst>
                <a:gd name="connsiteX0" fmla="*/ 0 w 2857499"/>
                <a:gd name="connsiteY0" fmla="*/ 0 h 2317969"/>
                <a:gd name="connsiteX1" fmla="*/ 2857499 w 2857499"/>
                <a:gd name="connsiteY1" fmla="*/ 0 h 2317969"/>
                <a:gd name="connsiteX2" fmla="*/ 2857499 w 2857499"/>
                <a:gd name="connsiteY2" fmla="*/ 2317969 h 2317969"/>
                <a:gd name="connsiteX3" fmla="*/ 0 w 2857499"/>
                <a:gd name="connsiteY3" fmla="*/ 2317969 h 2317969"/>
                <a:gd name="connsiteX4" fmla="*/ 0 w 2857499"/>
                <a:gd name="connsiteY4" fmla="*/ 0 h 23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2317969">
                  <a:moveTo>
                    <a:pt x="0" y="0"/>
                  </a:moveTo>
                  <a:lnTo>
                    <a:pt x="2857499" y="0"/>
                  </a:lnTo>
                  <a:lnTo>
                    <a:pt x="2857499" y="2317969"/>
                  </a:lnTo>
                  <a:lnTo>
                    <a:pt x="0" y="231796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+mj-lt"/>
                </a:rPr>
                <a:t>Составление годового отчёта об исполнении бюджета и проекта решения об исполнении бюджета муниципального образования «</a:t>
              </a:r>
              <a:r>
                <a:rPr lang="ru-RU" sz="1800" kern="1200" dirty="0" err="1" smtClean="0">
                  <a:solidFill>
                    <a:schemeClr val="tx1"/>
                  </a:solidFill>
                  <a:latin typeface="+mj-lt"/>
                </a:rPr>
                <a:t>Чердаклинское</a:t>
              </a:r>
              <a:r>
                <a:rPr lang="ru-RU" sz="1800" kern="1200" dirty="0" smtClean="0">
                  <a:solidFill>
                    <a:schemeClr val="tx1"/>
                  </a:solidFill>
                  <a:latin typeface="+mj-lt"/>
                </a:rPr>
                <a:t> городское поселение»</a:t>
              </a:r>
              <a:endParaRPr lang="ru-RU" sz="1800" kern="1200" dirty="0">
                <a:latin typeface="+mj-lt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43250" y="2177679"/>
              <a:ext cx="2857499" cy="1899391"/>
            </a:xfrm>
            <a:custGeom>
              <a:avLst/>
              <a:gdLst>
                <a:gd name="connsiteX0" fmla="*/ 0 w 2857499"/>
                <a:gd name="connsiteY0" fmla="*/ 0 h 1899391"/>
                <a:gd name="connsiteX1" fmla="*/ 2857499 w 2857499"/>
                <a:gd name="connsiteY1" fmla="*/ 0 h 1899391"/>
                <a:gd name="connsiteX2" fmla="*/ 2857499 w 2857499"/>
                <a:gd name="connsiteY2" fmla="*/ 1899391 h 1899391"/>
                <a:gd name="connsiteX3" fmla="*/ 0 w 2857499"/>
                <a:gd name="connsiteY3" fmla="*/ 1899391 h 1899391"/>
                <a:gd name="connsiteX4" fmla="*/ 0 w 2857499"/>
                <a:gd name="connsiteY4" fmla="*/ 0 h 189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899391">
                  <a:moveTo>
                    <a:pt x="0" y="0"/>
                  </a:moveTo>
                  <a:lnTo>
                    <a:pt x="2857499" y="0"/>
                  </a:lnTo>
                  <a:lnTo>
                    <a:pt x="2857499" y="1899391"/>
                  </a:lnTo>
                  <a:lnTo>
                    <a:pt x="0" y="189939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+mj-lt"/>
                </a:rPr>
                <a:t>Внешняя проверка годового отчёта контрольно-счетной комиссией Совета депутатов МО «</a:t>
              </a:r>
              <a:r>
                <a:rPr lang="ru-RU" sz="1800" kern="1200" dirty="0" err="1" smtClean="0">
                  <a:latin typeface="+mj-lt"/>
                </a:rPr>
                <a:t>Чердаклинский</a:t>
              </a:r>
              <a:r>
                <a:rPr lang="ru-RU" sz="1800" kern="1200" dirty="0" smtClean="0">
                  <a:latin typeface="+mj-lt"/>
                </a:rPr>
                <a:t> район» </a:t>
              </a:r>
              <a:endParaRPr lang="ru-RU" sz="1800" kern="1200" dirty="0">
                <a:latin typeface="+mj-lt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286500" y="2335173"/>
              <a:ext cx="2857499" cy="2029933"/>
            </a:xfrm>
            <a:custGeom>
              <a:avLst/>
              <a:gdLst>
                <a:gd name="connsiteX0" fmla="*/ 0 w 2857499"/>
                <a:gd name="connsiteY0" fmla="*/ 0 h 2029933"/>
                <a:gd name="connsiteX1" fmla="*/ 2857499 w 2857499"/>
                <a:gd name="connsiteY1" fmla="*/ 0 h 2029933"/>
                <a:gd name="connsiteX2" fmla="*/ 2857499 w 2857499"/>
                <a:gd name="connsiteY2" fmla="*/ 2029933 h 2029933"/>
                <a:gd name="connsiteX3" fmla="*/ 0 w 2857499"/>
                <a:gd name="connsiteY3" fmla="*/ 2029933 h 2029933"/>
                <a:gd name="connsiteX4" fmla="*/ 0 w 2857499"/>
                <a:gd name="connsiteY4" fmla="*/ 0 h 202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2029933">
                  <a:moveTo>
                    <a:pt x="0" y="0"/>
                  </a:moveTo>
                  <a:lnTo>
                    <a:pt x="2857499" y="0"/>
                  </a:lnTo>
                  <a:lnTo>
                    <a:pt x="2857499" y="2029933"/>
                  </a:lnTo>
                  <a:lnTo>
                    <a:pt x="0" y="202993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+mj-lt"/>
                </a:rPr>
                <a:t>Проведение публичных слушаний по годовому отчёту об исполнении бюджета муниципального образования «</a:t>
              </a:r>
              <a:r>
                <a:rPr lang="ru-RU" sz="1800" kern="1200" dirty="0" err="1" smtClean="0">
                  <a:solidFill>
                    <a:schemeClr val="tx1"/>
                  </a:solidFill>
                  <a:latin typeface="+mj-lt"/>
                </a:rPr>
                <a:t>Чердаклинское</a:t>
              </a:r>
              <a:r>
                <a:rPr lang="ru-RU" sz="1800" kern="1200" dirty="0" smtClean="0">
                  <a:solidFill>
                    <a:schemeClr val="tx1"/>
                  </a:solidFill>
                  <a:latin typeface="+mj-lt"/>
                </a:rPr>
                <a:t> городское поселение» </a:t>
              </a:r>
              <a:endParaRPr lang="ru-RU" sz="18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932040" y="4797152"/>
              <a:ext cx="2857499" cy="17145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+mj-lt"/>
                </a:rPr>
                <a:t>Рассмотрение годового отчёта и утверждение проекта решения об исполнении бюджета МО «</a:t>
              </a:r>
              <a:r>
                <a:rPr lang="ru-RU" sz="1800" kern="1200" dirty="0" err="1" smtClean="0">
                  <a:latin typeface="+mj-lt"/>
                </a:rPr>
                <a:t>Чердаклинское</a:t>
              </a:r>
              <a:r>
                <a:rPr lang="ru-RU" sz="1800" kern="1200" dirty="0" smtClean="0">
                  <a:latin typeface="+mj-lt"/>
                </a:rPr>
                <a:t> городское поселение»</a:t>
              </a:r>
              <a:endParaRPr lang="ru-RU" sz="1800" kern="1200" dirty="0">
                <a:latin typeface="+mj-lt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80621" y="4832833"/>
              <a:ext cx="2857499" cy="1714500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+mj-lt"/>
                </a:rPr>
                <a:t>Подписание решения об исполнении бюджета МО «</a:t>
              </a:r>
              <a:r>
                <a:rPr lang="ru-RU" sz="1800" kern="1200" dirty="0" err="1" smtClean="0">
                  <a:latin typeface="+mj-lt"/>
                </a:rPr>
                <a:t>Чердаклинское</a:t>
              </a:r>
              <a:r>
                <a:rPr lang="ru-RU" sz="1800" kern="1200" dirty="0" smtClean="0">
                  <a:latin typeface="+mj-lt"/>
                </a:rPr>
                <a:t> городское поселение за отчётный период Главой МО «</a:t>
              </a:r>
              <a:r>
                <a:rPr lang="ru-RU" sz="1800" kern="1200" dirty="0" err="1" smtClean="0">
                  <a:latin typeface="+mj-lt"/>
                </a:rPr>
                <a:t>Чердаклинское</a:t>
              </a:r>
              <a:r>
                <a:rPr lang="ru-RU" sz="1800" kern="1200" dirty="0" smtClean="0">
                  <a:latin typeface="+mj-lt"/>
                </a:rPr>
                <a:t> городское поселение»</a:t>
              </a:r>
              <a:endParaRPr lang="ru-RU" sz="1800" kern="1200" dirty="0">
                <a:latin typeface="+mj-lt"/>
              </a:endParaRPr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2520167" y="3174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97296" y="3174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4211960" y="531530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16"/>
          <p:cNvSpPr/>
          <p:nvPr/>
        </p:nvSpPr>
        <p:spPr>
          <a:xfrm rot="10605889">
            <a:off x="7813403" y="4362811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029312" y="-171400"/>
            <a:ext cx="508537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43204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Глоссарий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7359" y="980728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accent2"/>
                </a:solidFill>
                <a:latin typeface="+mj-lt"/>
              </a:rPr>
              <a:t>Бюджет</a:t>
            </a:r>
            <a:r>
              <a:rPr lang="ru-RU" sz="1900" b="1" dirty="0" smtClean="0">
                <a:latin typeface="+mj-lt"/>
              </a:rPr>
              <a:t> </a:t>
            </a:r>
            <a:r>
              <a:rPr lang="ru-RU" sz="1900" dirty="0" smtClean="0">
                <a:latin typeface="+mj-lt"/>
              </a:rPr>
              <a:t>(</a:t>
            </a:r>
            <a:r>
              <a:rPr lang="ru-RU" sz="1900" dirty="0">
                <a:latin typeface="+mj-lt"/>
              </a:rPr>
              <a:t>от </a:t>
            </a:r>
            <a:r>
              <a:rPr lang="ru-RU" sz="1900" dirty="0" err="1">
                <a:latin typeface="+mj-lt"/>
              </a:rPr>
              <a:t>старонормандского</a:t>
            </a:r>
            <a:r>
              <a:rPr lang="ru-RU" sz="1900" dirty="0">
                <a:latin typeface="+mj-lt"/>
              </a:rPr>
              <a:t> </a:t>
            </a:r>
            <a:r>
              <a:rPr lang="ru-RU" sz="1900" dirty="0" err="1">
                <a:latin typeface="+mj-lt"/>
              </a:rPr>
              <a:t>bougette</a:t>
            </a:r>
            <a:r>
              <a:rPr lang="ru-RU" sz="1900" dirty="0">
                <a:latin typeface="+mj-lt"/>
              </a:rPr>
              <a:t> — кошель, сумка, кожаный мешок) — план доходов и направлений расходования денежный средств любого экономического объекта (от государства до семьи), устанавливаемый на определённый период времени</a:t>
            </a:r>
            <a:r>
              <a:rPr lang="ru-RU" sz="1900" dirty="0" smtClean="0">
                <a:latin typeface="+mj-lt"/>
              </a:rPr>
              <a:t>. </a:t>
            </a:r>
            <a:endParaRPr lang="ru-RU" sz="1900" dirty="0">
              <a:latin typeface="+mj-lt"/>
            </a:endParaRPr>
          </a:p>
          <a:p>
            <a:r>
              <a:rPr lang="ru-RU" sz="1900" b="1" dirty="0">
                <a:solidFill>
                  <a:schemeClr val="accent2"/>
                </a:solidFill>
                <a:latin typeface="+mj-lt"/>
              </a:rPr>
              <a:t>Расходы бюджета</a:t>
            </a:r>
            <a:r>
              <a:rPr lang="ru-RU" sz="1900" b="1" dirty="0">
                <a:latin typeface="+mj-lt"/>
              </a:rPr>
              <a:t> </a:t>
            </a:r>
            <a:r>
              <a:rPr lang="ru-RU" sz="1900" b="1" dirty="0" smtClean="0">
                <a:latin typeface="+mj-lt"/>
              </a:rPr>
              <a:t>- </a:t>
            </a:r>
            <a:r>
              <a:rPr lang="ru-RU" sz="1900" dirty="0" smtClean="0">
                <a:latin typeface="+mj-lt"/>
              </a:rPr>
              <a:t>выплачиваемые </a:t>
            </a:r>
            <a:r>
              <a:rPr lang="ru-RU" sz="1900" dirty="0">
                <a:latin typeface="+mj-lt"/>
              </a:rPr>
              <a:t>из бюджета денежные средства, направленные на обеспечение задач и функций </a:t>
            </a:r>
            <a:r>
              <a:rPr lang="ru-RU" sz="1900" dirty="0" smtClean="0">
                <a:latin typeface="+mj-lt"/>
              </a:rPr>
              <a:t>государства </a:t>
            </a:r>
            <a:endParaRPr lang="ru-RU" sz="1900" dirty="0">
              <a:latin typeface="+mj-lt"/>
            </a:endParaRPr>
          </a:p>
          <a:p>
            <a:r>
              <a:rPr lang="ru-RU" sz="1900" b="1" dirty="0">
                <a:solidFill>
                  <a:schemeClr val="accent2"/>
                </a:solidFill>
                <a:latin typeface="+mj-lt"/>
              </a:rPr>
              <a:t>Доходы бюджета</a:t>
            </a:r>
            <a:r>
              <a:rPr lang="ru-RU" sz="1900" b="1" dirty="0">
                <a:latin typeface="+mj-lt"/>
              </a:rPr>
              <a:t> </a:t>
            </a:r>
            <a:r>
              <a:rPr lang="ru-RU" sz="1900" b="1" dirty="0" smtClean="0">
                <a:latin typeface="+mj-lt"/>
              </a:rPr>
              <a:t>- </a:t>
            </a:r>
            <a:r>
              <a:rPr lang="ru-RU" sz="1900" dirty="0" smtClean="0">
                <a:latin typeface="+mj-lt"/>
              </a:rPr>
              <a:t>денежные </a:t>
            </a:r>
            <a:r>
              <a:rPr lang="ru-RU" sz="1900" dirty="0">
                <a:latin typeface="+mj-lt"/>
              </a:rPr>
              <a:t>средства, поступающие от населения, организаций, учреждений в бюджет в виде налогов, неналоговых поступлений (пошлины, штрафы и т.п.), безвозмездных поступлений. Кредиты, доходы от выпуска ценных бумаг, полученные государством (органами местного самоуправления), не включаются в состав </a:t>
            </a:r>
            <a:r>
              <a:rPr lang="ru-RU" sz="1900" dirty="0" smtClean="0">
                <a:latin typeface="+mj-lt"/>
              </a:rPr>
              <a:t>доходов</a:t>
            </a:r>
          </a:p>
          <a:p>
            <a:r>
              <a:rPr lang="ru-RU" sz="1900" b="1" dirty="0" smtClean="0">
                <a:solidFill>
                  <a:schemeClr val="accent2"/>
                </a:solidFill>
                <a:latin typeface="+mj-lt"/>
              </a:rPr>
              <a:t>Межбюджетные </a:t>
            </a:r>
            <a:r>
              <a:rPr lang="ru-RU" sz="1900" b="1" dirty="0">
                <a:solidFill>
                  <a:schemeClr val="accent2"/>
                </a:solidFill>
                <a:latin typeface="+mj-lt"/>
              </a:rPr>
              <a:t>трансферты</a:t>
            </a:r>
            <a:r>
              <a:rPr lang="ru-RU" sz="1900" b="1" dirty="0">
                <a:latin typeface="+mj-lt"/>
              </a:rPr>
              <a:t> </a:t>
            </a:r>
            <a:r>
              <a:rPr lang="ru-RU" sz="1900" b="1" dirty="0" smtClean="0">
                <a:latin typeface="+mj-lt"/>
              </a:rPr>
              <a:t>- </a:t>
            </a:r>
            <a:r>
              <a:rPr lang="ru-RU" sz="1900" dirty="0" smtClean="0">
                <a:latin typeface="+mj-lt"/>
              </a:rPr>
              <a:t>средства</a:t>
            </a:r>
            <a:r>
              <a:rPr lang="ru-RU" sz="1900" dirty="0">
                <a:latin typeface="+mj-lt"/>
              </a:rPr>
              <a:t>, предоставляемые одним бюджетом бюджетной системы Российской Федерации другому бюджету бюджетной системы Российской Федерации </a:t>
            </a:r>
            <a:r>
              <a:rPr lang="ru-RU" sz="1900" dirty="0" smtClean="0">
                <a:latin typeface="+mj-lt"/>
              </a:rPr>
              <a:t> </a:t>
            </a:r>
            <a:endParaRPr lang="ru-RU" sz="1900" dirty="0">
              <a:latin typeface="+mj-lt"/>
            </a:endParaRPr>
          </a:p>
          <a:p>
            <a:r>
              <a:rPr lang="ru-RU" sz="1900" b="1" dirty="0">
                <a:solidFill>
                  <a:schemeClr val="accent2"/>
                </a:solidFill>
                <a:latin typeface="+mj-lt"/>
              </a:rPr>
              <a:t>Дефицит бюджета</a:t>
            </a:r>
            <a:r>
              <a:rPr lang="ru-RU" sz="1900" b="1" dirty="0">
                <a:latin typeface="+mj-lt"/>
              </a:rPr>
              <a:t> </a:t>
            </a:r>
            <a:r>
              <a:rPr lang="ru-RU" sz="1900" b="1" dirty="0" smtClean="0">
                <a:latin typeface="+mj-lt"/>
              </a:rPr>
              <a:t>- </a:t>
            </a:r>
            <a:r>
              <a:rPr lang="ru-RU" sz="1900" dirty="0" smtClean="0">
                <a:latin typeface="+mj-lt"/>
              </a:rPr>
              <a:t>превышение </a:t>
            </a:r>
            <a:r>
              <a:rPr lang="ru-RU" sz="1900" dirty="0">
                <a:latin typeface="+mj-lt"/>
              </a:rPr>
              <a:t>расходов бюджета над его доходами</a:t>
            </a:r>
            <a:r>
              <a:rPr lang="ru-RU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48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23913603"/>
              </p:ext>
            </p:extLst>
          </p:nvPr>
        </p:nvGraphicFramePr>
        <p:xfrm>
          <a:off x="755577" y="548680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04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9925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Показатели прогноза социально-экономического развития муниципального образования «</a:t>
            </a:r>
            <a:r>
              <a:rPr lang="ru-RU" sz="2000" dirty="0" err="1" smtClean="0"/>
              <a:t>Чердаклинское</a:t>
            </a:r>
            <a:r>
              <a:rPr lang="ru-RU" sz="2000" dirty="0" smtClean="0"/>
              <a:t> городское поселение» </a:t>
            </a:r>
            <a:r>
              <a:rPr lang="ru-RU" sz="2000" dirty="0" err="1" smtClean="0"/>
              <a:t>Чердаклинского</a:t>
            </a:r>
            <a:r>
              <a:rPr lang="ru-RU" sz="2000" dirty="0" smtClean="0"/>
              <a:t> района Ульяновской области на 2017 год и плановый период 2018 и 2019 годов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36051"/>
              </p:ext>
            </p:extLst>
          </p:nvPr>
        </p:nvGraphicFramePr>
        <p:xfrm>
          <a:off x="0" y="1700810"/>
          <a:ext cx="9144000" cy="56166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1720"/>
                <a:gridCol w="1152128"/>
                <a:gridCol w="1008112"/>
                <a:gridCol w="1008112"/>
                <a:gridCol w="1008112"/>
                <a:gridCol w="1008112"/>
                <a:gridCol w="936104"/>
                <a:gridCol w="971600"/>
              </a:tblGrid>
              <a:tr h="736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Основные показатели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Единица измерения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2014 год (факт)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2015 год (факт)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2016 год (ожидаемое 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2017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2018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Прогноз на 2019 год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36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Численность постоянного населения (на конец года)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тыс. человек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36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Уровень официально зарегистрированной безработицы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0,29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0,39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0,45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36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Ввод</a:t>
                      </a:r>
                      <a:r>
                        <a:rPr lang="ru-RU" sz="1400" baseline="0" dirty="0" smtClean="0">
                          <a:latin typeface="+mj-lt"/>
                        </a:rPr>
                        <a:t> в действие общей площади жилых домов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+mj-lt"/>
                        </a:rPr>
                        <a:t>тыс.кв.м</a:t>
                      </a:r>
                      <a:r>
                        <a:rPr lang="ru-RU" sz="1400" dirty="0" smtClean="0">
                          <a:latin typeface="+mj-lt"/>
                        </a:rPr>
                        <a:t>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091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Темп роста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76,4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64,5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220,0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36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В том числе индивидуальные жилые дома, построенные населением за свой  счёт и с помощью кредитов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тыс.кв.м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592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Темп роста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76,4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64,5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220,0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23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9925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Перечень показателей, характеризующих результаты использования бюджетных ассигнований на территории муниципального образования «</a:t>
            </a:r>
            <a:r>
              <a:rPr lang="ru-RU" sz="1800" dirty="0" err="1" smtClean="0"/>
              <a:t>Чердаклинское</a:t>
            </a:r>
            <a:r>
              <a:rPr lang="ru-RU" sz="1800" dirty="0" smtClean="0"/>
              <a:t> городское поселение» </a:t>
            </a:r>
            <a:r>
              <a:rPr lang="ru-RU" sz="1800" dirty="0" err="1" smtClean="0"/>
              <a:t>Чердаклинского</a:t>
            </a:r>
            <a:r>
              <a:rPr lang="ru-RU" sz="1800" dirty="0" smtClean="0"/>
              <a:t> района Ульяновской области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62205"/>
              </p:ext>
            </p:extLst>
          </p:nvPr>
        </p:nvGraphicFramePr>
        <p:xfrm>
          <a:off x="0" y="1700810"/>
          <a:ext cx="9144000" cy="5258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1720"/>
                <a:gridCol w="1152128"/>
                <a:gridCol w="1008112"/>
                <a:gridCol w="1008112"/>
                <a:gridCol w="1008112"/>
                <a:gridCol w="1008112"/>
                <a:gridCol w="936104"/>
                <a:gridCol w="971600"/>
              </a:tblGrid>
              <a:tr h="736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Основные показатели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Единица измерения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2014 год (факт)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2015 год (факт)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2016 год (ожидаемое 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2017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2018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Прогноз на 2019 год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36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Объём доходов местного бюджета в расчёте на 1 жителя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тыс. рублей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36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Объём расходов местного бюджета в расчёте на 1 жителя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тыс. рублей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36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Объём расходов местного бюджета на культуру и кинематографию в расчёте на 1 жителя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тыс. рублей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0916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Объём расходов местного бюджета на социальную политику в расчёте на 1 жителя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тыс. рублей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0,06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7367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Уровень официально зарегистрированной безработицы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0,29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0,39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0,45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74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86071"/>
              </p:ext>
            </p:extLst>
          </p:nvPr>
        </p:nvGraphicFramePr>
        <p:xfrm>
          <a:off x="0" y="0"/>
          <a:ext cx="9144000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1720"/>
                <a:gridCol w="1152128"/>
                <a:gridCol w="1008112"/>
                <a:gridCol w="1008112"/>
                <a:gridCol w="1008112"/>
                <a:gridCol w="1008112"/>
                <a:gridCol w="936104"/>
                <a:gridCol w="971600"/>
              </a:tblGrid>
              <a:tr h="504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Основные показатели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Единица измерения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2014 год (факт)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2015 год (факт)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2016 год (ожидаемое 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2017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Прогноз на 2018 год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Прогноз на 2019 год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904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Ожидаемая продолжительность жизни при рождении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лет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68,5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68,5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68,5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68,5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68,5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68,5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904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Смертность населения (количество умерших на 1000 человек)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человек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13,8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13,0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6181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Средний размер заработной платы работников муниципальных учреждений культуры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рублей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12445,0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12500,0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12550,0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13429,0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13429,0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13429,0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1875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Доля протяжённости автомобильных дорог общего пользования муниципального значения, не отвечающих</a:t>
                      </a:r>
                      <a:r>
                        <a:rPr lang="ru-RU" sz="1400" baseline="0" dirty="0" smtClean="0">
                          <a:latin typeface="+mj-lt"/>
                        </a:rPr>
                        <a:t> нормативным требованиям, в общей протяжённости автомобильных дорог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10,04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6181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Количество спортивных сооружений на 100</a:t>
                      </a:r>
                      <a:r>
                        <a:rPr lang="ru-RU" sz="1400" baseline="0" dirty="0" smtClean="0">
                          <a:latin typeface="+mj-lt"/>
                        </a:rPr>
                        <a:t> тысяч человек населения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211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211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211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211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217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217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2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546260"/>
              </p:ext>
            </p:extLst>
          </p:nvPr>
        </p:nvGraphicFramePr>
        <p:xfrm>
          <a:off x="755576" y="548680"/>
          <a:ext cx="763284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1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0386098"/>
              </p:ext>
            </p:extLst>
          </p:nvPr>
        </p:nvGraphicFramePr>
        <p:xfrm>
          <a:off x="683568" y="274638"/>
          <a:ext cx="7776864" cy="639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59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 anchor="t">
            <a:normAutofit/>
          </a:bodyPr>
          <a:lstStyle/>
          <a:p>
            <a:r>
              <a:rPr lang="ru-RU" sz="2000" b="1" dirty="0" smtClean="0"/>
              <a:t>Параметры бюджета муниципального образования «</a:t>
            </a:r>
            <a:r>
              <a:rPr lang="ru-RU" sz="2000" b="1" dirty="0" err="1" smtClean="0"/>
              <a:t>Чердаклинское</a:t>
            </a:r>
            <a:r>
              <a:rPr lang="ru-RU" sz="2000" b="1" dirty="0" smtClean="0"/>
              <a:t> городское поселение»  на 2017-</a:t>
            </a:r>
            <a:r>
              <a:rPr lang="ru-RU" sz="2000" b="1" dirty="0" smtClean="0">
                <a:ea typeface="Batang" pitchFamily="18" charset="-127"/>
              </a:rPr>
              <a:t>2019</a:t>
            </a:r>
            <a:r>
              <a:rPr lang="ru-RU" sz="2000" b="1" dirty="0" smtClean="0"/>
              <a:t> годы, тыс. рублей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46240"/>
              </p:ext>
            </p:extLst>
          </p:nvPr>
        </p:nvGraphicFramePr>
        <p:xfrm>
          <a:off x="755575" y="1574206"/>
          <a:ext cx="7704856" cy="4879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1183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2017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2018 год 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2019 год </a:t>
                      </a:r>
                    </a:p>
                  </a:txBody>
                  <a:tcPr anchor="ctr"/>
                </a:tc>
              </a:tr>
              <a:tr h="8150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Доходы,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43 287,7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r>
                        <a:rPr lang="ru-RU" baseline="0" dirty="0" smtClean="0"/>
                        <a:t> 475,9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45 728,2</a:t>
                      </a:r>
                      <a:endParaRPr lang="ru-RU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и неналоговые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39 441,5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40 450,9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41 542,5</a:t>
                      </a:r>
                      <a:endParaRPr lang="ru-RU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3 846,2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4 025,0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4 185,7</a:t>
                      </a:r>
                      <a:endParaRPr lang="ru-RU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43 287,7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44 475,9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45 728,2</a:t>
                      </a:r>
                      <a:endParaRPr lang="ru-RU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488831" cy="1296144"/>
          </a:xfrm>
        </p:spPr>
        <p:txBody>
          <a:bodyPr anchor="ctr">
            <a:normAutofit/>
          </a:bodyPr>
          <a:lstStyle/>
          <a:p>
            <a:r>
              <a:rPr lang="ru-RU" sz="2400" b="1" dirty="0" smtClean="0"/>
              <a:t>ОСНОВНЫЕ ПРИОРИТЕТЫ БЮДЖЕТНОЙ ПОЛИТИКИ НА </a:t>
            </a:r>
            <a:r>
              <a:rPr lang="ru-RU" sz="2400" b="1" dirty="0" smtClean="0">
                <a:ea typeface="BatangChe" pitchFamily="49" charset="-127"/>
              </a:rPr>
              <a:t>2017-2019</a:t>
            </a:r>
            <a:r>
              <a:rPr lang="ru-RU" sz="2400" b="1" dirty="0" smtClean="0"/>
              <a:t> ГОДЫ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632848" cy="4608512"/>
          </a:xfrm>
        </p:spPr>
        <p:txBody>
          <a:bodyPr anchor="ctr">
            <a:no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2"/>
                </a:solidFill>
                <a:latin typeface="+mj-lt"/>
              </a:rPr>
              <a:t>Обеспечение долгосрочной сбалансированности бюджета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2"/>
                </a:solidFill>
                <a:latin typeface="+mj-lt"/>
              </a:rPr>
              <a:t>Повышение качества муниципальных программ и расширение их использования в бюджетном планировании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2"/>
                </a:solidFill>
                <a:latin typeface="+mj-lt"/>
              </a:rPr>
              <a:t>Повышение эффективности оказания муниципальных услуг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езусловное 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исполнение социальных указов Президента Российской Федерации, в </a:t>
            </a:r>
            <a:r>
              <a:rPr lang="ru-RU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повышения заработной платы </a:t>
            </a:r>
            <a:r>
              <a:rPr lang="ru-RU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работникам бюджетной сферы</a:t>
            </a:r>
            <a:endParaRPr lang="ru-RU" sz="23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accent2"/>
                </a:solidFill>
                <a:latin typeface="+mj-lt"/>
              </a:rPr>
              <a:t>Дальнейшая реализация проекта «Открытый бюджет»</a:t>
            </a:r>
            <a:endParaRPr lang="ru-RU" sz="23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20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4523614"/>
              </p:ext>
            </p:extLst>
          </p:nvPr>
        </p:nvGraphicFramePr>
        <p:xfrm>
          <a:off x="755577" y="548680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611559" y="4163526"/>
            <a:ext cx="3672409" cy="17235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1560" y="2636912"/>
            <a:ext cx="3652940" cy="15266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9552" y="1178775"/>
            <a:ext cx="3744416" cy="15365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50405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Что такое «Доходы бюджета»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68760"/>
            <a:ext cx="3240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Налоговые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доходы </a:t>
            </a: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latin typeface="+mj-lt"/>
              </a:rPr>
              <a:t>Доходы </a:t>
            </a:r>
            <a:r>
              <a:rPr lang="ru-RU" sz="1400" b="1" dirty="0">
                <a:latin typeface="+mj-lt"/>
              </a:rPr>
              <a:t>от федеральных </a:t>
            </a:r>
            <a:r>
              <a:rPr lang="ru-RU" sz="1400" b="1" dirty="0" smtClean="0">
                <a:latin typeface="+mj-lt"/>
              </a:rPr>
              <a:t>, региональных и местных налогов </a:t>
            </a:r>
            <a:r>
              <a:rPr lang="ru-RU" sz="1400" b="1" dirty="0">
                <a:latin typeface="+mj-lt"/>
              </a:rPr>
              <a:t>и сборов, в </a:t>
            </a:r>
            <a:r>
              <a:rPr lang="ru-RU" sz="1400" b="1" dirty="0" err="1">
                <a:latin typeface="+mj-lt"/>
              </a:rPr>
              <a:t>т.ч</a:t>
            </a:r>
            <a:r>
              <a:rPr lang="ru-RU" sz="1400" b="1" dirty="0">
                <a:latin typeface="+mj-lt"/>
              </a:rPr>
              <a:t>. от налогов, </a:t>
            </a:r>
            <a:r>
              <a:rPr lang="ru-RU" sz="1400" b="1" dirty="0" err="1" smtClean="0">
                <a:latin typeface="+mj-lt"/>
              </a:rPr>
              <a:t>редусмотренных</a:t>
            </a:r>
            <a:r>
              <a:rPr lang="ru-RU" sz="1400" b="1" dirty="0" smtClean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специальными налоговыми режимами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715310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j-lt"/>
              </a:rPr>
              <a:t>Неналоговые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доходы </a:t>
            </a: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latin typeface="+mj-lt"/>
              </a:rPr>
              <a:t>Платежи </a:t>
            </a:r>
            <a:r>
              <a:rPr lang="ru-RU" sz="1400" b="1" dirty="0">
                <a:latin typeface="+mj-lt"/>
              </a:rPr>
              <a:t>в виде штрафов, санкций за нарушение законодательства, платежи за пользование имуществом государства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163526"/>
            <a:ext cx="358093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Безвозмездные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поступления</a:t>
            </a:r>
            <a:r>
              <a:rPr lang="ru-RU" b="1" dirty="0" smtClean="0">
                <a:latin typeface="+mj-lt"/>
              </a:rPr>
              <a:t> </a:t>
            </a:r>
          </a:p>
          <a:p>
            <a:pPr algn="ctr"/>
            <a:r>
              <a:rPr lang="ru-RU" sz="1400" b="1" dirty="0" smtClean="0">
                <a:latin typeface="+mj-lt"/>
              </a:rPr>
              <a:t>Средства</a:t>
            </a:r>
            <a:r>
              <a:rPr lang="ru-RU" sz="1400" b="1" dirty="0">
                <a:latin typeface="+mj-lt"/>
              </a:rPr>
              <a:t>, которые поступают в бюджет безвозмездно и безвозвратно из федерального бюджета, а также перечисления от физических и юридических лиц 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4" y="1317565"/>
            <a:ext cx="3629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Налог на </a:t>
            </a:r>
            <a:r>
              <a:rPr lang="ru-RU" sz="1400" dirty="0">
                <a:latin typeface="+mj-lt"/>
              </a:rPr>
              <a:t>доходы физических лиц, </a:t>
            </a:r>
            <a:r>
              <a:rPr lang="ru-RU" sz="1400" dirty="0" smtClean="0">
                <a:latin typeface="+mj-lt"/>
              </a:rPr>
              <a:t>Единый сельскохозяйственный налог, Акцизы </a:t>
            </a:r>
            <a:r>
              <a:rPr lang="ru-RU" sz="1400" dirty="0">
                <a:latin typeface="+mj-lt"/>
              </a:rPr>
              <a:t>по подакцизным товарам, </a:t>
            </a:r>
            <a:r>
              <a:rPr lang="ru-RU" sz="1400" dirty="0" smtClean="0">
                <a:latin typeface="+mj-lt"/>
              </a:rPr>
              <a:t>Налог </a:t>
            </a:r>
            <a:r>
              <a:rPr lang="ru-RU" sz="1400" dirty="0">
                <a:latin typeface="+mj-lt"/>
              </a:rPr>
              <a:t>на имущество </a:t>
            </a:r>
            <a:r>
              <a:rPr lang="ru-RU" sz="1400" dirty="0" smtClean="0">
                <a:latin typeface="+mj-lt"/>
              </a:rPr>
              <a:t>физических лиц, Земельный налог, Задолженность </a:t>
            </a:r>
            <a:r>
              <a:rPr lang="ru-RU" sz="1400" dirty="0">
                <a:latin typeface="+mj-lt"/>
              </a:rPr>
              <a:t>по отмененным налогам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139950" y="1892178"/>
            <a:ext cx="5760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95370" y="2715310"/>
            <a:ext cx="37733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Доходы </a:t>
            </a:r>
            <a:r>
              <a:rPr lang="ru-RU" sz="1400" dirty="0">
                <a:latin typeface="+mj-lt"/>
              </a:rPr>
              <a:t>от использования имущества, </a:t>
            </a:r>
            <a:r>
              <a:rPr lang="ru-RU" sz="1400" dirty="0" smtClean="0">
                <a:latin typeface="+mj-lt"/>
              </a:rPr>
              <a:t>находящегося </a:t>
            </a:r>
            <a:r>
              <a:rPr lang="ru-RU" sz="1400" dirty="0">
                <a:latin typeface="+mj-lt"/>
              </a:rPr>
              <a:t>в </a:t>
            </a:r>
            <a:r>
              <a:rPr lang="ru-RU" sz="1400" dirty="0" smtClean="0">
                <a:latin typeface="+mj-lt"/>
              </a:rPr>
              <a:t>муниципальной </a:t>
            </a:r>
            <a:r>
              <a:rPr lang="ru-RU" sz="1400" dirty="0">
                <a:latin typeface="+mj-lt"/>
              </a:rPr>
              <a:t>собственности, Д</a:t>
            </a:r>
            <a:r>
              <a:rPr lang="ru-RU" sz="1400" dirty="0" smtClean="0">
                <a:latin typeface="+mj-lt"/>
              </a:rPr>
              <a:t>оходы </a:t>
            </a:r>
            <a:r>
              <a:rPr lang="ru-RU" sz="1400" dirty="0">
                <a:latin typeface="+mj-lt"/>
              </a:rPr>
              <a:t>от оказания платных услуг, </a:t>
            </a:r>
            <a:r>
              <a:rPr lang="ru-RU" sz="1400" dirty="0" smtClean="0">
                <a:latin typeface="+mj-lt"/>
              </a:rPr>
              <a:t>Доходы </a:t>
            </a:r>
            <a:r>
              <a:rPr lang="ru-RU" sz="1400" dirty="0">
                <a:latin typeface="+mj-lt"/>
              </a:rPr>
              <a:t>от </a:t>
            </a:r>
            <a:r>
              <a:rPr lang="ru-RU" sz="1400" dirty="0" smtClean="0">
                <a:latin typeface="+mj-lt"/>
              </a:rPr>
              <a:t>продажи </a:t>
            </a:r>
            <a:r>
              <a:rPr lang="ru-RU" sz="1400" dirty="0">
                <a:latin typeface="+mj-lt"/>
              </a:rPr>
              <a:t>материальных и нематериальных активов, штрафные санкции, прочие неналоговые доходы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139950" y="3170892"/>
            <a:ext cx="5760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119310" y="4689720"/>
            <a:ext cx="5760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04044" y="4454983"/>
            <a:ext cx="3623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Дотации</a:t>
            </a:r>
            <a:r>
              <a:rPr lang="ru-RU" sz="1400" dirty="0">
                <a:latin typeface="+mj-lt"/>
              </a:rPr>
              <a:t>, субвенции, субсидии, безвозмездные поступления от физических и юридических лиц, иные межбюджетные трансферты </a:t>
            </a:r>
          </a:p>
        </p:txBody>
      </p:sp>
    </p:spTree>
    <p:extLst>
      <p:ext uri="{BB962C8B-B14F-4D97-AF65-F5344CB8AC3E}">
        <p14:creationId xmlns:p14="http://schemas.microsoft.com/office/powerpoint/2010/main" val="133951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kaluga-gov.ru/sites/default/files/9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09" y="4581128"/>
            <a:ext cx="4578350" cy="646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1417959">
            <a:off x="1262377" y="2723109"/>
            <a:ext cx="4537075" cy="563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u="sng" dirty="0">
                <a:solidFill>
                  <a:schemeClr val="tx1"/>
                </a:solidFill>
              </a:rPr>
              <a:t>Например: </a:t>
            </a:r>
            <a:r>
              <a:rPr lang="ru-RU" sz="1100" dirty="0">
                <a:solidFill>
                  <a:schemeClr val="tx1"/>
                </a:solidFill>
              </a:rPr>
              <a:t>субвенции на </a:t>
            </a:r>
            <a:r>
              <a:rPr lang="ru-RU" sz="1100" dirty="0" smtClean="0">
                <a:solidFill>
                  <a:schemeClr val="tx1"/>
                </a:solidFill>
              </a:rPr>
              <a:t>проведение публичных мероприятий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05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10081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ДИНАМИКА НАЛОГОВЫХ И НЕНАЛОГОВЫХ ДОХОДОВ, тыс. рублей</a:t>
            </a:r>
            <a:endParaRPr lang="ru-RU" sz="20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35135596"/>
              </p:ext>
            </p:extLst>
          </p:nvPr>
        </p:nvGraphicFramePr>
        <p:xfrm>
          <a:off x="683568" y="1628800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2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04855" cy="10801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СТРУКТУРА ДОХОДОВ НА </a:t>
            </a:r>
            <a:r>
              <a:rPr lang="ru-RU" sz="2000" b="1" dirty="0" smtClean="0">
                <a:ea typeface="BatangChe" pitchFamily="49" charset="-127"/>
              </a:rPr>
              <a:t>2016</a:t>
            </a:r>
            <a:r>
              <a:rPr lang="ru-RU" sz="2000" b="1" dirty="0" smtClean="0"/>
              <a:t> И </a:t>
            </a:r>
            <a:r>
              <a:rPr lang="ru-RU" sz="2000" b="1" dirty="0" smtClean="0">
                <a:ea typeface="BatangChe" pitchFamily="49" charset="-127"/>
              </a:rPr>
              <a:t>2017</a:t>
            </a:r>
            <a:r>
              <a:rPr lang="ru-RU" sz="2000" b="1" dirty="0" smtClean="0"/>
              <a:t> ГОДЫ, %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556792"/>
            <a:ext cx="3200400" cy="416735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План на 2016 год</a:t>
            </a:r>
            <a:endParaRPr lang="ru-RU" sz="1800" b="1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556792"/>
            <a:ext cx="3200400" cy="416773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Прогноз на 2017 год</a:t>
            </a:r>
            <a:endParaRPr lang="ru-RU" sz="1800" b="1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81843662"/>
              </p:ext>
            </p:extLst>
          </p:nvPr>
        </p:nvGraphicFramePr>
        <p:xfrm>
          <a:off x="4499992" y="1268760"/>
          <a:ext cx="4032448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63882751"/>
              </p:ext>
            </p:extLst>
          </p:nvPr>
        </p:nvGraphicFramePr>
        <p:xfrm>
          <a:off x="755576" y="1196752"/>
          <a:ext cx="38164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4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76864" cy="1296144"/>
          </a:xfrm>
        </p:spPr>
        <p:txBody>
          <a:bodyPr>
            <a:noAutofit/>
          </a:bodyPr>
          <a:lstStyle/>
          <a:p>
            <a:r>
              <a:rPr lang="ru-RU" sz="2000" b="1" dirty="0"/>
              <a:t>Прогнозные показатели поступления НДФЛ </a:t>
            </a:r>
            <a:br>
              <a:rPr lang="ru-RU" sz="2000" b="1" dirty="0"/>
            </a:br>
            <a:r>
              <a:rPr lang="ru-RU" sz="2000" b="1" dirty="0"/>
              <a:t>в бюджет муниципального образования «</a:t>
            </a:r>
            <a:r>
              <a:rPr lang="ru-RU" sz="2000" b="1" dirty="0" err="1" smtClean="0"/>
              <a:t>Чердаклинское</a:t>
            </a:r>
            <a:r>
              <a:rPr lang="ru-RU" sz="2000" b="1" dirty="0" smtClean="0"/>
              <a:t> городское поселение» в 2015-2019 </a:t>
            </a:r>
            <a:r>
              <a:rPr lang="ru-RU" sz="2000" b="1" dirty="0" err="1" smtClean="0"/>
              <a:t>г.г</a:t>
            </a:r>
            <a:r>
              <a:rPr lang="ru-RU" sz="2000" b="1" dirty="0" smtClean="0"/>
              <a:t>., тыс</a:t>
            </a:r>
            <a:r>
              <a:rPr lang="ru-RU" sz="2000" b="1" dirty="0"/>
              <a:t>. </a:t>
            </a:r>
            <a:r>
              <a:rPr lang="ru-RU" sz="2000" b="1" dirty="0" smtClean="0"/>
              <a:t>рублей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59995199"/>
              </p:ext>
            </p:extLst>
          </p:nvPr>
        </p:nvGraphicFramePr>
        <p:xfrm>
          <a:off x="683568" y="1916832"/>
          <a:ext cx="77768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3008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0688"/>
            <a:ext cx="7344816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04856" cy="6192688"/>
          </a:xfrm>
        </p:spPr>
        <p:txBody>
          <a:bodyPr anchor="t">
            <a:normAutofit fontScale="90000"/>
          </a:bodyPr>
          <a:lstStyle/>
          <a:p>
            <a:pPr marL="171450" indent="-171450"/>
            <a:r>
              <a:rPr lang="ru-RU" sz="1900" b="1" dirty="0">
                <a:cs typeface="Times New Roman" pitchFamily="18" charset="0"/>
              </a:rPr>
              <a:t>Работа администрации муниципального образования «</a:t>
            </a:r>
            <a:r>
              <a:rPr lang="ru-RU" sz="1900" b="1" dirty="0" err="1">
                <a:cs typeface="Times New Roman" pitchFamily="18" charset="0"/>
              </a:rPr>
              <a:t>Чердаклинский</a:t>
            </a:r>
            <a:r>
              <a:rPr lang="ru-RU" sz="1900" b="1" dirty="0">
                <a:cs typeface="Times New Roman" pitchFamily="18" charset="0"/>
              </a:rPr>
              <a:t> район</a:t>
            </a:r>
            <a:r>
              <a:rPr lang="ru-RU" sz="1900" b="1" dirty="0" smtClean="0">
                <a:cs typeface="Times New Roman" pitchFamily="18" charset="0"/>
              </a:rPr>
              <a:t>», </a:t>
            </a:r>
            <a:r>
              <a:rPr lang="ru-RU" sz="1900" b="1" dirty="0">
                <a:cs typeface="Times New Roman" pitchFamily="18" charset="0"/>
              </a:rPr>
              <a:t>направленная на пополнение доходной базы бюджета муниципального образования «</a:t>
            </a:r>
            <a:r>
              <a:rPr lang="ru-RU" sz="1900" b="1" dirty="0" err="1" smtClean="0">
                <a:cs typeface="Times New Roman" pitchFamily="18" charset="0"/>
              </a:rPr>
              <a:t>Чердаклинское</a:t>
            </a:r>
            <a:r>
              <a:rPr lang="ru-RU" sz="1900" b="1" dirty="0" smtClean="0">
                <a:cs typeface="Times New Roman" pitchFamily="18" charset="0"/>
              </a:rPr>
              <a:t> городское поселение» </a:t>
            </a:r>
            <a:r>
              <a:rPr lang="ru-RU" sz="1900" b="1" dirty="0" err="1" smtClean="0">
                <a:cs typeface="Times New Roman" pitchFamily="18" charset="0"/>
              </a:rPr>
              <a:t>Чердаклинского</a:t>
            </a:r>
            <a:r>
              <a:rPr lang="ru-RU" sz="1900" b="1" dirty="0" smtClean="0">
                <a:cs typeface="Times New Roman" pitchFamily="18" charset="0"/>
              </a:rPr>
              <a:t> района Ульяновской области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Привлечение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инвесторов - резидентов промышленных зон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рамках реализации проекта «Создание зон развития Ульяновской области»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Проведение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заседаний межведомственной комиссии по увеличению налоговых поступлений в  бюджет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800" b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т.ч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 участием представителей федеральных структур)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Организация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контроля за своевременностью уплаты НДФЛ предприятиями всех форм собственности, принятие эффективных мер по устранению негативных явлений на основании списков, представленных налоговыми органами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Проведение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информационно-разъяснительной работы в средствах массовой информации о законодательстве по налогам, о необходимости своевременной уплаты налогов и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сборов</a:t>
            </a:r>
            <a:b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Взаимодействие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 налоговым органом по предоставлению сведений о недоимщиках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Обеспечение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выполнения бюджетных назначений в разрезе курируемых доходных источников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Проведение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рейдов по инвентаризации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территории поселения</a:t>
            </a:r>
            <a:b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* Работа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службы налоговой помощи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76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1"/>
            <a:ext cx="7632848" cy="10801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ФИНАНСОВАЯ ПОМОЩЬ БЮДЖЕТУ МУНИЦИПАЛЬНОГО ОБРАЗОВАНИЯ «ЧЕРДАКЛИНСКОЕ ГОРОДСКОЕ ПОСЕЛЕНИЕ» ЧЕРДАКЛИНСКОГО РАЙОНА УЛЬЯНОВСКОЙ ОБЛАСТИ ИЗ ОБЛАСТНОГО БЮДЖЕТА НА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2016-2019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smtClean="0"/>
              <a:t>ГОДЫ, тыс. рублей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49625531"/>
              </p:ext>
            </p:extLst>
          </p:nvPr>
        </p:nvGraphicFramePr>
        <p:xfrm>
          <a:off x="899592" y="1196752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20688"/>
            <a:ext cx="720080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BatangChe" pitchFamily="49" charset="-127"/>
              </a:rPr>
              <a:t>О Бюджете для граждан</a:t>
            </a:r>
            <a:endParaRPr lang="ru-RU" sz="2000" dirty="0">
              <a:solidFill>
                <a:schemeClr val="tx1"/>
              </a:solidFill>
              <a:latin typeface="+mj-lt"/>
              <a:ea typeface="BatangChe" pitchFamily="49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</a:t>
            </a:r>
            <a:r>
              <a:rPr lang="ru-RU" sz="3100" b="1" dirty="0">
                <a:solidFill>
                  <a:srgbClr val="C00000"/>
                </a:solidFill>
              </a:rPr>
              <a:t>Бюджет для граждан» </a:t>
            </a:r>
            <a:r>
              <a:rPr lang="ru-RU" sz="3100" b="1" dirty="0" smtClean="0"/>
              <a:t>-  </a:t>
            </a:r>
            <a:br>
              <a:rPr lang="ru-RU" sz="3100" b="1" dirty="0" smtClean="0"/>
            </a:br>
            <a:r>
              <a:rPr lang="ru-RU" sz="3200" dirty="0" smtClean="0"/>
              <a:t>упрощённая </a:t>
            </a:r>
            <a:r>
              <a:rPr lang="ru-RU" sz="3200" dirty="0"/>
              <a:t>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муниципальной власти, показать формы возможного взаимодействия по вопросам расходования общественных финансов </a:t>
            </a:r>
            <a:br>
              <a:rPr lang="ru-RU" sz="32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207164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9024032"/>
              </p:ext>
            </p:extLst>
          </p:nvPr>
        </p:nvGraphicFramePr>
        <p:xfrm>
          <a:off x="755577" y="548680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7" cy="72007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ДИНАМИКА РАСХОДОВ НА </a:t>
            </a:r>
            <a:r>
              <a:rPr lang="ru-RU" sz="1600" b="1" dirty="0" smtClean="0">
                <a:latin typeface="+mn-lt"/>
                <a:ea typeface="BatangChe" pitchFamily="49" charset="-127"/>
              </a:rPr>
              <a:t>2016-2019</a:t>
            </a:r>
            <a:r>
              <a:rPr lang="ru-RU" sz="1600" b="1" dirty="0" smtClean="0"/>
              <a:t> ГОДЫ, тыс. рублей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29813"/>
              </p:ext>
            </p:extLst>
          </p:nvPr>
        </p:nvGraphicFramePr>
        <p:xfrm>
          <a:off x="755576" y="1356451"/>
          <a:ext cx="7632848" cy="52100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9468"/>
                <a:gridCol w="1297584"/>
                <a:gridCol w="1144927"/>
                <a:gridCol w="1068599"/>
                <a:gridCol w="992270"/>
              </a:tblGrid>
              <a:tr h="690331"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2016 год (первонач. план)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2017 год (проект)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2018 год (проект)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2019 год (проект)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2749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 Всего,</a:t>
                      </a:r>
                      <a:r>
                        <a:rPr lang="ru-RU" sz="1600" b="1" baseline="0" dirty="0" smtClean="0">
                          <a:latin typeface="+mj-lt"/>
                        </a:rPr>
                        <a:t> в том числе: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41 066,9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43 287,7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44 475,9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45 728,2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236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Общегосударственные вопросы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468,3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372,2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1 477,3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2 652,3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9021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450,0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380,0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400,0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585,0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3906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Национальная экономика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7 920,0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10 350,0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6 712,7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5 562,7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6510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Жилищно-коммунальное хозяйство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18 712,3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17 180,1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20</a:t>
                      </a:r>
                      <a:r>
                        <a:rPr lang="ru-RU" sz="1500" baseline="0" dirty="0" smtClean="0">
                          <a:latin typeface="+mn-lt"/>
                          <a:ea typeface="BatangChe" pitchFamily="49" charset="-127"/>
                        </a:rPr>
                        <a:t> 012,2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21 338,9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209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Культура, кинематография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11 321,3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13 554,4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13 059,7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13 615,4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3599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Социальная политика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470,0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590,0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650,0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750,0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7027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Физическая культура и спорт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1 725,0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861,0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2 164,0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1 224,0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3" cy="5715040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СТРУКТУРА РАСХОДОВ В </a:t>
            </a:r>
            <a:r>
              <a:rPr lang="ru-RU" sz="18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1800" b="1" dirty="0" smtClean="0"/>
              <a:t> ГОДУ, %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24653758"/>
              </p:ext>
            </p:extLst>
          </p:nvPr>
        </p:nvGraphicFramePr>
        <p:xfrm>
          <a:off x="683568" y="1268760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571480"/>
            <a:ext cx="7715304" cy="5715040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ДОЛЯ МУНИЦИПАЛЬНЫХ ПРОГРАММ МУНИЦИПАЛЬНОГО ОБРАЗОВАНИЯ «ЧЕРДАКЛИНСКОЕ ГОРОДСКОЕ ПОСЕЛЕНИЕ» ЧЕРДАКЛИНСКОГО РАЙОНА УЛЬЯНОВСКОЙ ОБЛАСТИ В ОБЩЕМ ОБЪЁМЕ РАСХОДОВ БЮДЖЕТА В </a:t>
            </a:r>
            <a:r>
              <a:rPr lang="ru-RU" sz="18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1800" b="1" dirty="0" smtClean="0"/>
              <a:t> ГОДУ, тыс. рублей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06701770"/>
              </p:ext>
            </p:extLst>
          </p:nvPr>
        </p:nvGraphicFramePr>
        <p:xfrm>
          <a:off x="683568" y="1484784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3" cy="5715040"/>
          </a:xfrm>
        </p:spPr>
        <p:txBody>
          <a:bodyPr anchor="t">
            <a:normAutofit/>
          </a:bodyPr>
          <a:lstStyle/>
          <a:p>
            <a:r>
              <a:rPr lang="ru-RU" sz="1600" b="1" dirty="0" smtClean="0"/>
              <a:t>РАСХОДЫ БЮДЖЕТА, ВЫДЕЛЕННЫЕ НА РЕАЛИЗАЦИЮ МУНИЦИПАЛЬНЫХ ПРОГРАММ В </a:t>
            </a:r>
            <a:r>
              <a:rPr lang="ru-RU" sz="16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 smtClean="0"/>
              <a:t>ГОДУ, тыс. рублей</a:t>
            </a:r>
            <a:endParaRPr lang="ru-RU" sz="1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4209"/>
              </p:ext>
            </p:extLst>
          </p:nvPr>
        </p:nvGraphicFramePr>
        <p:xfrm>
          <a:off x="0" y="1241376"/>
          <a:ext cx="9130748" cy="5616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0433"/>
                <a:gridCol w="1090315"/>
              </a:tblGrid>
              <a:tr h="4765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Наименование программы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Сумма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49156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«Пожарная безопасность муниципального образования «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200" b="1" dirty="0" smtClean="0">
                          <a:latin typeface="+mj-lt"/>
                        </a:rPr>
                        <a:t> городское поселение» на 2017-2019 годы»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180,0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4720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«Ремонт автомобильных дорог общего пользования, находящихся в собственности 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dirty="0" smtClean="0">
                          <a:latin typeface="+mj-lt"/>
                        </a:rPr>
                        <a:t> городского поселения 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dirty="0" smtClean="0">
                          <a:latin typeface="+mj-lt"/>
                        </a:rPr>
                        <a:t> района Ульяновской области на 2015-2017 годы»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7 000,0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«Развитие малого и среднего предпринимательства на территории муниципального образования «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200" b="1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dirty="0" smtClean="0">
                          <a:latin typeface="+mj-lt"/>
                        </a:rPr>
                        <a:t> района Ульяновской области на 2017-2020 годы»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50,0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Программа управления муниципальной собственностью муниципального образования «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200" b="1" baseline="0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200" b="1" baseline="0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baseline="0" dirty="0" smtClean="0">
                          <a:latin typeface="+mj-lt"/>
                        </a:rPr>
                        <a:t> района Ульяновской области на 2017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400,0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6229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«Обеспечение инженерной инфраструктурой</a:t>
                      </a:r>
                      <a:r>
                        <a:rPr lang="ru-RU" sz="1200" b="1" baseline="0" dirty="0" smtClean="0">
                          <a:latin typeface="+mj-lt"/>
                        </a:rPr>
                        <a:t> земельных участков на территории муниципального образования «</a:t>
                      </a:r>
                      <a:r>
                        <a:rPr lang="ru-RU" sz="1200" b="1" baseline="0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200" b="1" baseline="0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200" b="1" baseline="0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baseline="0" dirty="0" smtClean="0">
                          <a:latin typeface="+mj-lt"/>
                        </a:rPr>
                        <a:t> района Ульяновской области на 2017-2019 годы»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700,0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486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«Пятилетка благоустройства на 2017-2021 годы на территории муниципального образования «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200" b="1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dirty="0" smtClean="0">
                          <a:latin typeface="+mj-lt"/>
                        </a:rPr>
                        <a:t> района Ульяновской области»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9 215,0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063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«Развитие жилищно-коммунального хозяйства, находящегося в муниципальной собственности муниципального образования «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200" b="1" baseline="0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200" b="1" baseline="0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baseline="0" dirty="0" smtClean="0">
                          <a:latin typeface="+mj-lt"/>
                        </a:rPr>
                        <a:t> района Ульяновской области на 2017-2019 годы»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2 332,1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46253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«Развитие культуры в муниципальном образовании «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200" b="1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dirty="0" smtClean="0">
                          <a:latin typeface="+mj-lt"/>
                        </a:rPr>
                        <a:t> района Ульяновской области на 2017-2020 годы»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3 000,0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481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«Развитие спорта в муниципальном образовании 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Чердаклинское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городское поселение»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Чердаклинского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района Ульяновской области на 2017-2019 годы»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1 475,0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«Забота на 2014-2018 </a:t>
                      </a:r>
                      <a:r>
                        <a:rPr lang="ru-RU" sz="1200" b="1" dirty="0" err="1" smtClean="0">
                          <a:latin typeface="+mj-lt"/>
                        </a:rPr>
                        <a:t>г.г</a:t>
                      </a:r>
                      <a:r>
                        <a:rPr lang="ru-RU" sz="1200" b="1" dirty="0" smtClean="0">
                          <a:latin typeface="+mj-lt"/>
                        </a:rPr>
                        <a:t>.» муниципального образования «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Чердаклинское</a:t>
                      </a:r>
                      <a:r>
                        <a:rPr lang="ru-RU" sz="1200" b="1" dirty="0" smtClean="0">
                          <a:latin typeface="+mj-lt"/>
                        </a:rPr>
                        <a:t> городское поселение» </a:t>
                      </a:r>
                      <a:r>
                        <a:rPr lang="ru-RU" sz="12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200" b="1" dirty="0" smtClean="0">
                          <a:latin typeface="+mj-lt"/>
                        </a:rPr>
                        <a:t> района Ульяновской области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ea typeface="BatangChe" pitchFamily="49" charset="-127"/>
                        </a:rPr>
                        <a:t>590,0</a:t>
                      </a:r>
                      <a:endParaRPr lang="ru-RU" sz="12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172819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Основные </a:t>
            </a:r>
            <a:r>
              <a:rPr lang="ru-RU" sz="2200" dirty="0"/>
              <a:t>направления в рамках муниципальной программы «Забота на </a:t>
            </a:r>
            <a:r>
              <a:rPr lang="ru-RU" sz="2200" dirty="0" smtClean="0"/>
              <a:t>2014-2018г.г</a:t>
            </a:r>
            <a:r>
              <a:rPr lang="ru-RU" sz="2200" dirty="0"/>
              <a:t>.» на территории муниципального образования «</a:t>
            </a:r>
            <a:r>
              <a:rPr lang="ru-RU" sz="2200" dirty="0" err="1"/>
              <a:t>Чердаклинское</a:t>
            </a:r>
            <a:r>
              <a:rPr lang="ru-RU" sz="2200" dirty="0"/>
              <a:t> городское поселение» </a:t>
            </a:r>
            <a:r>
              <a:rPr lang="ru-RU" sz="2200" dirty="0" err="1"/>
              <a:t>Чердаклинского</a:t>
            </a:r>
            <a:r>
              <a:rPr lang="ru-RU" sz="2200" dirty="0"/>
              <a:t> района Ульяновской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776863" cy="196588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* Социальная помощь гражданам, оказавшимся в трудной жизненной ситуации</a:t>
            </a:r>
            <a:br>
              <a:rPr lang="ru-RU" dirty="0"/>
            </a:br>
            <a:r>
              <a:rPr lang="ru-RU" dirty="0"/>
              <a:t>* Поддержка ветеранов, инвалидов и граждан пожилого возраста</a:t>
            </a:r>
          </a:p>
        </p:txBody>
      </p:sp>
      <p:pic>
        <p:nvPicPr>
          <p:cNvPr id="1026" name="Picture 2" descr="D:\image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8" y="3089920"/>
            <a:ext cx="709228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47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04856" cy="2160240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Основные направления в рамках муниципальной программы </a:t>
            </a:r>
            <a:r>
              <a:rPr lang="ru-RU" sz="2200" dirty="0" smtClean="0"/>
              <a:t>«Ремонт автомобильных дорог общего пользования, находящихся в собственности </a:t>
            </a:r>
            <a:r>
              <a:rPr lang="ru-RU" sz="2200" dirty="0"/>
              <a:t>муниципального образования «</a:t>
            </a:r>
            <a:r>
              <a:rPr lang="ru-RU" sz="2200" dirty="0" err="1"/>
              <a:t>Чердаклинское</a:t>
            </a:r>
            <a:r>
              <a:rPr lang="ru-RU" sz="2200" dirty="0"/>
              <a:t> городское поселение» </a:t>
            </a:r>
            <a:r>
              <a:rPr lang="ru-RU" sz="2200" dirty="0" err="1"/>
              <a:t>Чердаклинского</a:t>
            </a:r>
            <a:r>
              <a:rPr lang="ru-RU" sz="2200" dirty="0"/>
              <a:t> района Ульяновской </a:t>
            </a:r>
            <a:r>
              <a:rPr lang="ru-RU" sz="2200" dirty="0" smtClean="0"/>
              <a:t>области на 2015-2017 годы»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704855" cy="3528392"/>
          </a:xfrm>
        </p:spPr>
        <p:txBody>
          <a:bodyPr/>
          <a:lstStyle/>
          <a:p>
            <a:pPr algn="l"/>
            <a:r>
              <a:rPr lang="ru-RU" dirty="0" smtClean="0"/>
              <a:t>*Устройство щебёночного покрытия</a:t>
            </a:r>
          </a:p>
          <a:p>
            <a:pPr algn="l"/>
            <a:r>
              <a:rPr lang="ru-RU" dirty="0" smtClean="0"/>
              <a:t>*Ремонт автомобильных дорог</a:t>
            </a:r>
          </a:p>
          <a:p>
            <a:pPr algn="l"/>
            <a:r>
              <a:rPr lang="ru-RU" dirty="0" smtClean="0"/>
              <a:t>*Ямочный ремонт автомобильных дорог</a:t>
            </a:r>
          </a:p>
          <a:p>
            <a:pPr algn="l"/>
            <a:r>
              <a:rPr lang="ru-RU" dirty="0" smtClean="0"/>
              <a:t>*Нанесение дорожной </a:t>
            </a:r>
          </a:p>
          <a:p>
            <a:pPr algn="l"/>
            <a:r>
              <a:rPr lang="ru-RU" dirty="0" smtClean="0"/>
              <a:t>разметки</a:t>
            </a:r>
            <a:endParaRPr lang="ru-RU" dirty="0"/>
          </a:p>
        </p:txBody>
      </p:sp>
      <p:pic>
        <p:nvPicPr>
          <p:cNvPr id="1026" name="Picture 2" descr="C:\Users\Федотова НВ\Documents\NetSpeakerphone\Received Files\Денисов Александр Александрович\IMG_6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35597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14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8" cy="1656184"/>
          </a:xfrm>
        </p:spPr>
        <p:txBody>
          <a:bodyPr anchor="ctr">
            <a:noAutofit/>
          </a:bodyPr>
          <a:lstStyle/>
          <a:p>
            <a:r>
              <a:rPr lang="ru-RU" sz="2000" dirty="0"/>
              <a:t>Основные направления в рамках муниципальной программы </a:t>
            </a:r>
            <a:r>
              <a:rPr lang="ru-RU" sz="2000" dirty="0" smtClean="0"/>
              <a:t>«Жилищно-коммунального хозяйства, находящегося </a:t>
            </a:r>
            <a:r>
              <a:rPr lang="ru-RU" sz="2000" dirty="0"/>
              <a:t>в собственности муниципального образования «</a:t>
            </a:r>
            <a:r>
              <a:rPr lang="ru-RU" sz="2000" dirty="0" err="1"/>
              <a:t>Чердаклинское</a:t>
            </a:r>
            <a:r>
              <a:rPr lang="ru-RU" sz="2000" dirty="0"/>
              <a:t> городское поселение» </a:t>
            </a:r>
            <a:r>
              <a:rPr lang="ru-RU" sz="2000" dirty="0" err="1"/>
              <a:t>Чердаклинского</a:t>
            </a:r>
            <a:r>
              <a:rPr lang="ru-RU" sz="2000" dirty="0"/>
              <a:t> района Ульяновской области на </a:t>
            </a:r>
            <a:r>
              <a:rPr lang="ru-RU" sz="2000" dirty="0" smtClean="0"/>
              <a:t>2017-2019 </a:t>
            </a:r>
            <a:r>
              <a:rPr lang="ru-RU" sz="2000" dirty="0"/>
              <a:t>годы»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04855" cy="13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*Водоснабжение (ремонт водопровода, скважин)</a:t>
            </a:r>
          </a:p>
          <a:p>
            <a:pPr algn="l"/>
            <a:r>
              <a:rPr lang="ru-RU" dirty="0" smtClean="0"/>
              <a:t>*Теплоснабжение (ремонт теплотрассы, дымовой трубы котельной)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0" y="3588848"/>
            <a:ext cx="3601591" cy="270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56" y="3588848"/>
            <a:ext cx="36290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10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Федотова НВ\Documents\NetSpeakerphone\Received Files\Науметова Галина Евгеньевна\IMG_6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46" y="3982917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Федотова НВ\Documents\NetSpeakerphone\Received Files\Денисов Александр Александрович\IMG_6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5685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4" cy="1368151"/>
          </a:xfrm>
        </p:spPr>
        <p:txBody>
          <a:bodyPr anchor="ctr">
            <a:noAutofit/>
          </a:bodyPr>
          <a:lstStyle/>
          <a:p>
            <a:r>
              <a:rPr lang="ru-RU" sz="2000" dirty="0"/>
              <a:t>Основные направления в рамках муниципальной программы </a:t>
            </a:r>
            <a:r>
              <a:rPr lang="ru-RU" sz="2000" dirty="0" smtClean="0"/>
              <a:t>«Пятилетка благоустройства на территории </a:t>
            </a:r>
            <a:r>
              <a:rPr lang="ru-RU" sz="2000" dirty="0"/>
              <a:t>муниципального образования «</a:t>
            </a:r>
            <a:r>
              <a:rPr lang="ru-RU" sz="2000" dirty="0" err="1"/>
              <a:t>Чердаклинское</a:t>
            </a:r>
            <a:r>
              <a:rPr lang="ru-RU" sz="2000" dirty="0"/>
              <a:t> городское поселение» </a:t>
            </a:r>
            <a:r>
              <a:rPr lang="ru-RU" sz="2000" dirty="0" err="1"/>
              <a:t>Чердаклинского</a:t>
            </a:r>
            <a:r>
              <a:rPr lang="ru-RU" sz="2000" dirty="0"/>
              <a:t> района Ульяновской области на </a:t>
            </a:r>
            <a:r>
              <a:rPr lang="ru-RU" sz="2000" dirty="0" smtClean="0"/>
              <a:t>2017-2021 </a:t>
            </a:r>
            <a:r>
              <a:rPr lang="ru-RU" sz="2000" dirty="0"/>
              <a:t>годы»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937453"/>
            <a:ext cx="7704856" cy="417646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Электроснабжение (устройство и техобслуживание наружного освещения, оплата за уличное освещение)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*Содержание дорог *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Установка детских игровых площадок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*Благоустройство парков, скверов, территорий памятников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*Устройство, ремонт пешеходных дорожек и тротуаров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*Обустройство контейнерных площадок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*Вырубка сухостойных и аварийных деревьев, кустарников</a:t>
            </a:r>
          </a:p>
          <a:p>
            <a:pPr algn="l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*Сбор и вывоз мусора, ликвидация несанкционированных свалок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057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2592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рамках программы «</a:t>
            </a:r>
            <a:r>
              <a:rPr lang="ru-RU" sz="2000" dirty="0"/>
              <a:t>Пятилетка благоустройства на территории муниципального образования «</a:t>
            </a:r>
            <a:r>
              <a:rPr lang="ru-RU" sz="2000" dirty="0" err="1"/>
              <a:t>Чердаклинское</a:t>
            </a:r>
            <a:r>
              <a:rPr lang="ru-RU" sz="2000" dirty="0"/>
              <a:t> городское поселение» </a:t>
            </a:r>
            <a:r>
              <a:rPr lang="ru-RU" sz="2000" dirty="0" err="1"/>
              <a:t>Чердаклинского</a:t>
            </a:r>
            <a:r>
              <a:rPr lang="ru-RU" sz="2000" dirty="0"/>
              <a:t> района Ульяновской области на 2017-2021 годы</a:t>
            </a:r>
            <a:r>
              <a:rPr lang="ru-RU" sz="2000" dirty="0" smtClean="0"/>
              <a:t>» в 2017 году будут проведено благоустройство </a:t>
            </a:r>
            <a:r>
              <a:rPr lang="ru-RU" sz="2000" dirty="0" err="1" smtClean="0"/>
              <a:t>придомовыхтерриторий</a:t>
            </a:r>
            <a:r>
              <a:rPr lang="ru-RU" sz="2000" dirty="0" smtClean="0"/>
              <a:t> и проездных территорий домов на </a:t>
            </a:r>
            <a:r>
              <a:rPr lang="ru-RU" sz="2000" dirty="0" err="1" smtClean="0"/>
              <a:t>ул.Калинина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р.п.Чердаклы</a:t>
            </a:r>
            <a:r>
              <a:rPr lang="ru-RU" sz="2000" dirty="0" smtClean="0"/>
              <a:t> на сумму </a:t>
            </a:r>
            <a:r>
              <a:rPr lang="ru-RU" sz="2000" b="1" dirty="0" smtClean="0"/>
              <a:t>1,0 млн. рублей </a:t>
            </a:r>
            <a:endParaRPr lang="ru-RU" sz="2000" b="1" dirty="0"/>
          </a:p>
        </p:txBody>
      </p:sp>
      <p:pic>
        <p:nvPicPr>
          <p:cNvPr id="2050" name="Picture 2" descr="C:\Users\Федотова НВ\Documents\NetSpeakerphone\Received Files\Денисов Александр Александрович\IMG_6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732240" cy="3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8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6020380"/>
              </p:ext>
            </p:extLst>
          </p:nvPr>
        </p:nvGraphicFramePr>
        <p:xfrm>
          <a:off x="827584" y="620688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370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3" cy="1440159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Основные направления в рамках муниципальной </a:t>
            </a:r>
            <a:r>
              <a:rPr lang="ru-RU" sz="2000" dirty="0" smtClean="0"/>
              <a:t>программы «Развитие культуры в муниципальном образовании </a:t>
            </a:r>
            <a:r>
              <a:rPr lang="ru-RU" sz="2000" dirty="0"/>
              <a:t>«</a:t>
            </a:r>
            <a:r>
              <a:rPr lang="ru-RU" sz="2000" dirty="0" err="1"/>
              <a:t>Чердаклинское</a:t>
            </a:r>
            <a:r>
              <a:rPr lang="ru-RU" sz="2000" dirty="0"/>
              <a:t> городское поселение» </a:t>
            </a:r>
            <a:r>
              <a:rPr lang="ru-RU" sz="2000" dirty="0" err="1"/>
              <a:t>Чердаклинского</a:t>
            </a:r>
            <a:r>
              <a:rPr lang="ru-RU" sz="2000" dirty="0"/>
              <a:t> района Ульяновской области на </a:t>
            </a:r>
            <a:r>
              <a:rPr lang="ru-RU" sz="2000" dirty="0" smtClean="0"/>
              <a:t>2017-2020 </a:t>
            </a:r>
            <a:r>
              <a:rPr lang="ru-RU" sz="2000" dirty="0"/>
              <a:t>годы»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6863" cy="2829981"/>
          </a:xfrm>
        </p:spPr>
        <p:txBody>
          <a:bodyPr/>
          <a:lstStyle/>
          <a:p>
            <a:pPr algn="l"/>
            <a:r>
              <a:rPr lang="ru-RU" dirty="0" smtClean="0"/>
              <a:t>*Ремонт отопления в филиале Дома культуры </a:t>
            </a:r>
            <a:r>
              <a:rPr lang="ru-RU" dirty="0" err="1" smtClean="0"/>
              <a:t>р.п.Чердаклы</a:t>
            </a:r>
            <a:r>
              <a:rPr lang="ru-RU" dirty="0" smtClean="0"/>
              <a:t> </a:t>
            </a:r>
            <a:r>
              <a:rPr lang="ru-RU" dirty="0" err="1" smtClean="0"/>
              <a:t>с.Енганаево</a:t>
            </a:r>
            <a:endParaRPr lang="ru-RU" dirty="0" smtClean="0"/>
          </a:p>
          <a:p>
            <a:pPr algn="l"/>
            <a:r>
              <a:rPr lang="ru-RU" dirty="0" smtClean="0"/>
              <a:t>*Проведение праздничных мероприятий</a:t>
            </a:r>
            <a:endParaRPr lang="ru-RU" dirty="0"/>
          </a:p>
        </p:txBody>
      </p:sp>
      <p:pic>
        <p:nvPicPr>
          <p:cNvPr id="1028" name="Picture 4" descr="сайт_день славянской письменност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2008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90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йт_сабантуй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90" y="4149080"/>
            <a:ext cx="3983851" cy="27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3" cy="1440159"/>
          </a:xfrm>
        </p:spPr>
        <p:txBody>
          <a:bodyPr anchor="ctr">
            <a:noAutofit/>
          </a:bodyPr>
          <a:lstStyle/>
          <a:p>
            <a:r>
              <a:rPr lang="ru-RU" sz="2000" dirty="0"/>
              <a:t>Основные направления в рамках муниципальной программы «Развитие </a:t>
            </a:r>
            <a:r>
              <a:rPr lang="ru-RU" sz="2000" dirty="0" smtClean="0"/>
              <a:t>спорта </a:t>
            </a:r>
            <a:r>
              <a:rPr lang="ru-RU" sz="2000" dirty="0"/>
              <a:t>в муниципальном образовании «</a:t>
            </a:r>
            <a:r>
              <a:rPr lang="ru-RU" sz="2000" dirty="0" err="1"/>
              <a:t>Чердаклинское</a:t>
            </a:r>
            <a:r>
              <a:rPr lang="ru-RU" sz="2000" dirty="0"/>
              <a:t> городское поселение» </a:t>
            </a:r>
            <a:r>
              <a:rPr lang="ru-RU" sz="2000" dirty="0" err="1"/>
              <a:t>Чердаклинского</a:t>
            </a:r>
            <a:r>
              <a:rPr lang="ru-RU" sz="2000" dirty="0"/>
              <a:t> района Ульяновской области на 2017-2020 годы»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6863" cy="15841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*Проведение спортивных секций</a:t>
            </a:r>
          </a:p>
          <a:p>
            <a:pPr algn="l"/>
            <a:r>
              <a:rPr lang="ru-RU" dirty="0" smtClean="0"/>
              <a:t>*Проведение спортивных мероприятий</a:t>
            </a:r>
          </a:p>
          <a:p>
            <a:pPr algn="l"/>
            <a:r>
              <a:rPr lang="ru-RU" dirty="0" smtClean="0"/>
              <a:t>*Участие спортсменов в первенствах по футболу, хоккею</a:t>
            </a:r>
          </a:p>
          <a:p>
            <a:pPr algn="l"/>
            <a:r>
              <a:rPr lang="ru-RU" dirty="0" smtClean="0"/>
              <a:t>*</a:t>
            </a:r>
            <a:r>
              <a:rPr lang="ru-RU" dirty="0"/>
              <a:t>Приобретение спортинвентаря</a:t>
            </a:r>
          </a:p>
          <a:p>
            <a:pPr algn="l"/>
            <a:endParaRPr lang="ru-RU" dirty="0"/>
          </a:p>
        </p:txBody>
      </p:sp>
      <p:pic>
        <p:nvPicPr>
          <p:cNvPr id="4" name="Picture 2" descr="D:\image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" y="3645024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76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9266392"/>
              </p:ext>
            </p:extLst>
          </p:nvPr>
        </p:nvGraphicFramePr>
        <p:xfrm>
          <a:off x="683568" y="548680"/>
          <a:ext cx="777686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15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0072262"/>
              </p:ext>
            </p:extLst>
          </p:nvPr>
        </p:nvGraphicFramePr>
        <p:xfrm>
          <a:off x="683568" y="548680"/>
          <a:ext cx="777686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12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576064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Жители </a:t>
            </a:r>
            <a:r>
              <a:rPr lang="ru-RU" sz="3600" dirty="0" err="1"/>
              <a:t>Чердаклинского</a:t>
            </a:r>
            <a:r>
              <a:rPr lang="ru-RU" sz="3600" dirty="0"/>
              <a:t> </a:t>
            </a:r>
            <a:r>
              <a:rPr lang="ru-RU" sz="3600" dirty="0" smtClean="0"/>
              <a:t>городского поселения </a:t>
            </a:r>
            <a:r>
              <a:rPr lang="ru-RU" sz="3600" dirty="0"/>
              <a:t>принимают участие в обсуждении проекта бюджета муниципального образования «</a:t>
            </a:r>
            <a:r>
              <a:rPr lang="ru-RU" sz="3600" dirty="0" err="1" smtClean="0"/>
              <a:t>Чердаклинское</a:t>
            </a:r>
            <a:r>
              <a:rPr lang="ru-RU" sz="3600" dirty="0" smtClean="0"/>
              <a:t> городское поселение» </a:t>
            </a:r>
            <a:r>
              <a:rPr lang="ru-RU" sz="3600" dirty="0" err="1" smtClean="0"/>
              <a:t>Чердаклинского</a:t>
            </a:r>
            <a:r>
              <a:rPr lang="ru-RU" sz="3600" dirty="0" smtClean="0"/>
              <a:t> района Ульяновской </a:t>
            </a:r>
            <a:r>
              <a:rPr lang="ru-RU" sz="3600" dirty="0"/>
              <a:t>области на </a:t>
            </a:r>
            <a:r>
              <a:rPr lang="ru-RU" sz="3600" dirty="0" smtClean="0"/>
              <a:t>2017 год и плановый период 2018 и 2019 годов в </a:t>
            </a:r>
            <a:r>
              <a:rPr lang="ru-RU" sz="3600" dirty="0"/>
              <a:t>ходе публичных слушаний по проекту Решения о местном бюджете</a:t>
            </a:r>
          </a:p>
        </p:txBody>
      </p:sp>
    </p:spTree>
    <p:extLst>
      <p:ext uri="{BB962C8B-B14F-4D97-AF65-F5344CB8AC3E}">
        <p14:creationId xmlns:p14="http://schemas.microsoft.com/office/powerpoint/2010/main" val="139762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>
            <a:normAutofit/>
          </a:bodyPr>
          <a:lstStyle/>
          <a:p>
            <a:r>
              <a:rPr lang="ru-RU" sz="2400" dirty="0"/>
              <a:t>Публичные слушания </a:t>
            </a:r>
            <a:br>
              <a:rPr lang="ru-RU" sz="2400" dirty="0"/>
            </a:br>
            <a:r>
              <a:rPr lang="ru-RU" sz="2400" dirty="0"/>
              <a:t>проекта бюджета муниципального образования «</a:t>
            </a:r>
            <a:r>
              <a:rPr lang="ru-RU" sz="2400" dirty="0" err="1" smtClean="0"/>
              <a:t>Чердаклинское</a:t>
            </a:r>
            <a:r>
              <a:rPr lang="ru-RU" sz="2400" dirty="0" smtClean="0"/>
              <a:t> городское поселение» </a:t>
            </a:r>
            <a:r>
              <a:rPr lang="ru-RU" sz="2400" dirty="0" err="1" smtClean="0"/>
              <a:t>Чердаклинского</a:t>
            </a:r>
            <a:r>
              <a:rPr lang="ru-RU" sz="2400" dirty="0" smtClean="0"/>
              <a:t> района </a:t>
            </a:r>
            <a:r>
              <a:rPr lang="ru-RU" sz="2400" dirty="0"/>
              <a:t>Ульяновской области на </a:t>
            </a:r>
            <a:r>
              <a:rPr lang="ru-RU" sz="2400" dirty="0" smtClean="0"/>
              <a:t>2017 год и плановый период 2018 и 2019 годов </a:t>
            </a:r>
            <a:r>
              <a:rPr lang="ru-RU" sz="2400" dirty="0"/>
              <a:t>назначены на 16-00 часов </a:t>
            </a:r>
            <a:r>
              <a:rPr lang="ru-RU" sz="2400" dirty="0" smtClean="0"/>
              <a:t>24 </a:t>
            </a:r>
            <a:r>
              <a:rPr lang="ru-RU" sz="2400" dirty="0"/>
              <a:t>ноября </a:t>
            </a:r>
            <a:r>
              <a:rPr lang="ru-RU" sz="2400" dirty="0" smtClean="0"/>
              <a:t>2016 </a:t>
            </a:r>
            <a:r>
              <a:rPr lang="ru-RU" sz="2400" dirty="0"/>
              <a:t>года в актовом зале администрации муниципального образования «</a:t>
            </a:r>
            <a:r>
              <a:rPr lang="ru-RU" sz="2400" dirty="0" err="1"/>
              <a:t>Чердаклинский</a:t>
            </a:r>
            <a:r>
              <a:rPr lang="ru-RU" sz="2400" dirty="0"/>
              <a:t> район» Ульяновской области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(Постановление Главы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Чердаклинское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городское поселение»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Чердаклинского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Ульяновской области 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20.10.2016)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0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4" cy="2808312"/>
          </a:xfrm>
        </p:spPr>
        <p:txBody>
          <a:bodyPr anchor="ctr">
            <a:normAutofit fontScale="90000"/>
          </a:bodyPr>
          <a:lstStyle/>
          <a:p>
            <a:r>
              <a:rPr lang="ru-RU" sz="2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200" dirty="0" smtClean="0"/>
              <a:t>Публичные </a:t>
            </a:r>
            <a:r>
              <a:rPr lang="ru-RU" sz="2200" dirty="0"/>
              <a:t>слушания проводятся посредством размещения проекта Решения о </a:t>
            </a:r>
            <a:r>
              <a:rPr lang="ru-RU" sz="2200" dirty="0" smtClean="0"/>
              <a:t>бюджете </a:t>
            </a:r>
            <a:r>
              <a:rPr lang="ru-RU" sz="2200" dirty="0"/>
              <a:t>муниципального образования «</a:t>
            </a:r>
            <a:r>
              <a:rPr lang="ru-RU" sz="2200" dirty="0" err="1" smtClean="0"/>
              <a:t>Чердаклинское</a:t>
            </a:r>
            <a:r>
              <a:rPr lang="ru-RU" sz="2200" dirty="0" smtClean="0"/>
              <a:t> городское поселение» </a:t>
            </a:r>
            <a:r>
              <a:rPr lang="ru-RU" sz="2200" dirty="0" err="1" smtClean="0"/>
              <a:t>Чердаклинского</a:t>
            </a:r>
            <a:r>
              <a:rPr lang="ru-RU" sz="2200" dirty="0" smtClean="0"/>
              <a:t> района </a:t>
            </a:r>
            <a:r>
              <a:rPr lang="ru-RU" sz="2200" dirty="0"/>
              <a:t>Ульяновской области на официальном сайте Администрации муниципального образования </a:t>
            </a:r>
            <a:r>
              <a:rPr lang="ru-RU" sz="2200" dirty="0" smtClean="0"/>
              <a:t>«</a:t>
            </a:r>
            <a:r>
              <a:rPr lang="ru-RU" sz="2200" dirty="0" err="1" smtClean="0"/>
              <a:t>Чердаклинский</a:t>
            </a:r>
            <a:r>
              <a:rPr lang="ru-RU" sz="2200" dirty="0" smtClean="0"/>
              <a:t> район» Ульяновской </a:t>
            </a:r>
            <a:r>
              <a:rPr lang="ru-RU" sz="2200" dirty="0"/>
              <a:t>области в сети «</a:t>
            </a:r>
            <a:r>
              <a:rPr lang="ru-RU" sz="2200" dirty="0" smtClean="0"/>
              <a:t>Интернет», в районной газете «Приволжская правда» и рассмотрения поступивших предложений               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8167641"/>
              </p:ext>
            </p:extLst>
          </p:nvPr>
        </p:nvGraphicFramePr>
        <p:xfrm>
          <a:off x="755575" y="3429000"/>
          <a:ext cx="763284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5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576064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Проект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Чердаклинское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 городское поселение» 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Чердаклинского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 района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Ульяновской области на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2017 год и плановый период 2018 и 2019 годов размещён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на официальном сайте администрации муниципального образования «</a:t>
            </a:r>
            <a:r>
              <a:rPr lang="ru-RU" sz="2700" dirty="0" err="1">
                <a:latin typeface="Georgia" pitchFamily="18" charset="0"/>
                <a:cs typeface="Times New Roman" pitchFamily="18" charset="0"/>
              </a:rPr>
              <a:t>Чердаклинский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 район» Ульяновской области  в разделе «Бюджет», подразделе «Решения о бюджете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».</a:t>
            </a:r>
            <a:br>
              <a:rPr lang="ru-RU" sz="27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Прием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предложений и замечаний, осуществляется в Управлении финансов  муниципального образования «</a:t>
            </a:r>
            <a:r>
              <a:rPr lang="ru-RU" sz="2700" dirty="0" err="1">
                <a:latin typeface="Georgia" pitchFamily="18" charset="0"/>
                <a:cs typeface="Times New Roman" pitchFamily="18" charset="0"/>
              </a:rPr>
              <a:t>Чердаклинский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 район» Ульяновской области, расположенном по адресу: 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р.п.Чердаклы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ул.Советская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,  дом № 6,  2 этаж, кабинет № 13 ежедневно с понедельника по пятницу, с 8 часов до 12 часов и с 13 часов до 17 часов в период с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03.11.2015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по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23.11.2015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включительно.</a:t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endParaRPr lang="ru-RU" sz="2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13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2309</TotalTime>
  <Words>2046</Words>
  <Application>Microsoft Office PowerPoint</Application>
  <PresentationFormat>Экран (4:3)</PresentationFormat>
  <Paragraphs>364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Кнопка</vt:lpstr>
      <vt:lpstr>  БЮДЖЕТ ДЛЯ ГРАЖДАН к проекту бюджета муниципального образования «Чердаклинское городское поселение»  Чердаклинского района Ульяновской области  на 2017 год и плановый период 2018 и 2019 годов        р.п.Чердаклы 2016 год  </vt:lpstr>
      <vt:lpstr>Презентация PowerPoint</vt:lpstr>
      <vt:lpstr> «Бюджет для граждан» -  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муниципальной власти, показать формы возможного взаимодействия по вопросам расходования общественных финансов  </vt:lpstr>
      <vt:lpstr>Презентация PowerPoint</vt:lpstr>
      <vt:lpstr>Презентация PowerPoint</vt:lpstr>
      <vt:lpstr>Жители Чердаклинского городского поселения принимают участие в обсуждении проекта бюджета муниципального образования «Чердаклинское городское поселение» Чердаклинского района Ульяновской области на 2017 год и плановый период 2018 и 2019 годов в ходе публичных слушаний по проекту Решения о местном бюджете</vt:lpstr>
      <vt:lpstr>Публичные слушания  проекта бюджета муниципального образования «Чердаклинское городское поселение» Чердаклинского района Ульяновской области на 2017 год и плановый период 2018 и 2019 годов назначены на 16-00 часов 24 ноября 2016 года в актовом зале администрации муниципального образования «Чердаклинский район» Ульяновской области    (Постановление Главы муниципального образования «Чердаклинское городское поселение» Чердаклинского района Ульяновской области №02 от 20.10.2016)</vt:lpstr>
      <vt:lpstr>  Публичные слушания проводятся посредством размещения проекта Решения о бюджете муниципального образования «Чердаклинское городское поселение» Чердаклинского района Ульяновской области на официальном сайте Администрации муниципального образования «Чердаклинский район» Ульяновской области в сети «Интернет», в районной газете «Приволжская правда» и рассмотрения поступивших предложений                 </vt:lpstr>
      <vt:lpstr> Проект бюджета муниципального образования «Чердаклинское городское поселение» Чердаклинского района Ульяновской области на 2017 год и плановый период 2018 и 2019 годов размещён на официальном сайте администрации муниципального образования «Чердаклинский район» Ульяновской области  в разделе «Бюджет», подразделе «Решения о бюджете».  Прием предложений и замечаний, осуществляется в Управлении финансов  муниципального образования «Чердаклинский район» Ульяновской области, расположенном по адресу: р.п.Чердаклы, ул.Советская,  дом № 6,  2 этаж, кабинет № 13 ежедневно с понедельника по пятницу, с 8 часов до 12 часов и с 13 часов до 17 часов в период с 03.11.2015 по 23.11.2015 включительно. </vt:lpstr>
      <vt:lpstr>Бюджетный процесс</vt:lpstr>
      <vt:lpstr>Бюджетный процесс</vt:lpstr>
      <vt:lpstr>Бюджетный процесс</vt:lpstr>
      <vt:lpstr>Бюджетный процесс</vt:lpstr>
      <vt:lpstr>Глоссарий</vt:lpstr>
      <vt:lpstr>Презентация PowerPoint</vt:lpstr>
      <vt:lpstr>Показатели прогноза социально-экономического развития муниципального образования «Чердаклинское городское поселение» Чердаклинского района Ульяновской области на 2017 год и плановый период 2018 и 2019 годов</vt:lpstr>
      <vt:lpstr>Перечень показателей, характеризующих результаты использования бюджетных ассигнований на территории муниципального образования «Чердаклинское городское поселение» Чердаклинского района Ульяновской области</vt:lpstr>
      <vt:lpstr>Презентация PowerPoint</vt:lpstr>
      <vt:lpstr>Презентация PowerPoint</vt:lpstr>
      <vt:lpstr>Параметры бюджета муниципального образования «Чердаклинское городское поселение»  на 2017-2019 годы, тыс. рублей</vt:lpstr>
      <vt:lpstr>ОСНОВНЫЕ ПРИОРИТЕТЫ БЮДЖЕТНОЙ ПОЛИТИКИ НА 2017-2019 ГОДЫ</vt:lpstr>
      <vt:lpstr>Презентация PowerPoint</vt:lpstr>
      <vt:lpstr>Что такое «Доходы бюджета»</vt:lpstr>
      <vt:lpstr>Презентация PowerPoint</vt:lpstr>
      <vt:lpstr>ДИНАМИКА НАЛОГОВЫХ И НЕНАЛОГОВЫХ ДОХОДОВ, тыс. рублей</vt:lpstr>
      <vt:lpstr>СТРУКТУРА ДОХОДОВ НА 2016 И 2017 ГОДЫ, % </vt:lpstr>
      <vt:lpstr>Прогнозные показатели поступления НДФЛ  в бюджет муниципального образования «Чердаклинское городское поселение» в 2015-2019 г.г., тыс. рублей</vt:lpstr>
      <vt:lpstr>Работа администрации муниципального образования «Чердаклинский район», направленная на пополнение доходной базы бюджета муниципального образования «Чердаклинское городское поселение» Чердаклинского района Ульяновской области  * Привлечение инвесторов - резидентов промышленных зон в рамках реализации проекта «Создание зон развития Ульяновской области» * Проведение заседаний межведомственной комиссии по увеличению налоговых поступлений в  бюджет (в т.ч. с участием представителей федеральных структур) * Организация контроля за своевременностью уплаты НДФЛ предприятиями всех форм собственности, принятие эффективных мер по устранению негативных явлений на основании списков, представленных налоговыми органами * Проведение информационно-разъяснительной работы в средствах массовой информации о законодательстве по налогам, о необходимости своевременной уплаты налогов и сборов * Взаимодействие с налоговым органом по предоставлению сведений о недоимщиках * Обеспечение выполнения бюджетных назначений в разрезе курируемых доходных источников * Проведение рейдов по инвентаризации территории поселения * Работа службы налоговой помощи </vt:lpstr>
      <vt:lpstr>ФИНАНСОВАЯ ПОМОЩЬ БЮДЖЕТУ МУНИЦИПАЛЬНОГО ОБРАЗОВАНИЯ «ЧЕРДАКЛИНСКОЕ ГОРОДСКОЕ ПОСЕЛЕНИЕ» ЧЕРДАКЛИНСКОГО РАЙОНА УЛЬЯНОВСКОЙ ОБЛАСТИ ИЗ ОБЛАСТНОГО БЮДЖЕТА НА 2016-2019 ГОДЫ, тыс. рублей</vt:lpstr>
      <vt:lpstr>Презентация PowerPoint</vt:lpstr>
      <vt:lpstr>ДИНАМИКА РАСХОДОВ НА 2016-2019 ГОДЫ, тыс. рублей</vt:lpstr>
      <vt:lpstr>СТРУКТУРА РАСХОДОВ В 2017 ГОДУ, %</vt:lpstr>
      <vt:lpstr>ДОЛЯ МУНИЦИПАЛЬНЫХ ПРОГРАММ МУНИЦИПАЛЬНОГО ОБРАЗОВАНИЯ «ЧЕРДАКЛИНСКОЕ ГОРОДСКОЕ ПОСЕЛЕНИЕ» ЧЕРДАКЛИНСКОГО РАЙОНА УЛЬЯНОВСКОЙ ОБЛАСТИ В ОБЩЕМ ОБЪЁМЕ РАСХОДОВ БЮДЖЕТА В 2017 ГОДУ, тыс. рублей</vt:lpstr>
      <vt:lpstr>РАСХОДЫ БЮДЖЕТА, ВЫДЕЛЕННЫЕ НА РЕАЛИЗАЦИЮ МУНИЦИПАЛЬНЫХ ПРОГРАММ В 2017 ГОДУ, тыс. рублей</vt:lpstr>
      <vt:lpstr>Основные направления в рамках муниципальной программы «Забота на 2014-2018г.г.» на территории муниципального образования «Чердаклинское городское поселение» Чердаклинского района Ульяновской области </vt:lpstr>
      <vt:lpstr>Основные направления в рамках муниципальной программы «Ремонт автомобильных дорог общего пользования, находящихся в собственности муниципального образования «Чердаклинское городское поселение» Чердаклинского района Ульяновской области на 2015-2017 годы»</vt:lpstr>
      <vt:lpstr>Основные направления в рамках муниципальной программы «Жилищно-коммунального хозяйства, находящегося в собственности муниципального образования «Чердаклинское городское поселение» Чердаклинского района Ульяновской области на 2017-2019 годы»</vt:lpstr>
      <vt:lpstr>Основные направления в рамках муниципальной программы «Пятилетка благоустройства на территории муниципального образования «Чердаклинское городское поселение» Чердаклинского района Ульяновской области на 2017-2021 годы»</vt:lpstr>
      <vt:lpstr>В рамках программы «Пятилетка благоустройства на территории муниципального образования «Чердаклинское городское поселение» Чердаклинского района Ульяновской области на 2017-2021 годы» в 2017 году будут проведено благоустройство придомовыхтерриторий и проездных территорий домов на ул.Калинина в р.п.Чердаклы на сумму 1,0 млн. рублей </vt:lpstr>
      <vt:lpstr>Основные направления в рамках муниципальной программы «Развитие культуры в муниципальном образовании «Чердаклинское городское поселение» Чердаклинского района Ульяновской области на 2017-2020 годы»</vt:lpstr>
      <vt:lpstr>Основные направления в рамках муниципальной программы «Развитие спорта в муниципальном образовании «Чердаклинское городское поселение» Чердаклинского района Ульяновской области на 2017-2020 годы»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«Чердаклинское городское поселение» Чердаклинского района Ульяновской области на 2015 год и плановый период 2016 и 2017 годов</dc:title>
  <dc:creator>Федотова НВ</dc:creator>
  <cp:lastModifiedBy>Федотова НВ</cp:lastModifiedBy>
  <cp:revision>158</cp:revision>
  <cp:lastPrinted>2016-11-28T12:04:55Z</cp:lastPrinted>
  <dcterms:created xsi:type="dcterms:W3CDTF">2014-11-19T12:01:22Z</dcterms:created>
  <dcterms:modified xsi:type="dcterms:W3CDTF">2016-11-30T04:47:40Z</dcterms:modified>
</cp:coreProperties>
</file>